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93"/>
  </p:notesMasterIdLst>
  <p:sldIdLst>
    <p:sldId id="257" r:id="rId3"/>
    <p:sldId id="286" r:id="rId4"/>
    <p:sldId id="287" r:id="rId5"/>
    <p:sldId id="256" r:id="rId6"/>
    <p:sldId id="259" r:id="rId7"/>
    <p:sldId id="277" r:id="rId8"/>
    <p:sldId id="317" r:id="rId9"/>
    <p:sldId id="318" r:id="rId10"/>
    <p:sldId id="319" r:id="rId11"/>
    <p:sldId id="320" r:id="rId12"/>
    <p:sldId id="321" r:id="rId13"/>
    <p:sldId id="322" r:id="rId14"/>
    <p:sldId id="323" r:id="rId15"/>
    <p:sldId id="324" r:id="rId16"/>
    <p:sldId id="325" r:id="rId17"/>
    <p:sldId id="326" r:id="rId18"/>
    <p:sldId id="327" r:id="rId19"/>
    <p:sldId id="328" r:id="rId20"/>
    <p:sldId id="329" r:id="rId21"/>
    <p:sldId id="330" r:id="rId22"/>
    <p:sldId id="331" r:id="rId23"/>
    <p:sldId id="332" r:id="rId24"/>
    <p:sldId id="333" r:id="rId25"/>
    <p:sldId id="334" r:id="rId26"/>
    <p:sldId id="335" r:id="rId27"/>
    <p:sldId id="336" r:id="rId28"/>
    <p:sldId id="337" r:id="rId29"/>
    <p:sldId id="338" r:id="rId30"/>
    <p:sldId id="339" r:id="rId31"/>
    <p:sldId id="340" r:id="rId32"/>
    <p:sldId id="341" r:id="rId33"/>
    <p:sldId id="342" r:id="rId34"/>
    <p:sldId id="343" r:id="rId35"/>
    <p:sldId id="344" r:id="rId36"/>
    <p:sldId id="345" r:id="rId37"/>
    <p:sldId id="346" r:id="rId38"/>
    <p:sldId id="347" r:id="rId39"/>
    <p:sldId id="348" r:id="rId40"/>
    <p:sldId id="349" r:id="rId41"/>
    <p:sldId id="350" r:id="rId42"/>
    <p:sldId id="351" r:id="rId43"/>
    <p:sldId id="352" r:id="rId44"/>
    <p:sldId id="353" r:id="rId45"/>
    <p:sldId id="354" r:id="rId46"/>
    <p:sldId id="355" r:id="rId47"/>
    <p:sldId id="356" r:id="rId48"/>
    <p:sldId id="357" r:id="rId49"/>
    <p:sldId id="358" r:id="rId50"/>
    <p:sldId id="359" r:id="rId51"/>
    <p:sldId id="360" r:id="rId52"/>
    <p:sldId id="361" r:id="rId53"/>
    <p:sldId id="362" r:id="rId54"/>
    <p:sldId id="316" r:id="rId55"/>
    <p:sldId id="260" r:id="rId56"/>
    <p:sldId id="261" r:id="rId57"/>
    <p:sldId id="288" r:id="rId58"/>
    <p:sldId id="262" r:id="rId59"/>
    <p:sldId id="289" r:id="rId60"/>
    <p:sldId id="290" r:id="rId61"/>
    <p:sldId id="263" r:id="rId62"/>
    <p:sldId id="291" r:id="rId63"/>
    <p:sldId id="292" r:id="rId64"/>
    <p:sldId id="295" r:id="rId65"/>
    <p:sldId id="293" r:id="rId66"/>
    <p:sldId id="278" r:id="rId67"/>
    <p:sldId id="264" r:id="rId68"/>
    <p:sldId id="294" r:id="rId69"/>
    <p:sldId id="265" r:id="rId70"/>
    <p:sldId id="298" r:id="rId71"/>
    <p:sldId id="266" r:id="rId72"/>
    <p:sldId id="299" r:id="rId73"/>
    <p:sldId id="301" r:id="rId74"/>
    <p:sldId id="302" r:id="rId75"/>
    <p:sldId id="267" r:id="rId76"/>
    <p:sldId id="304" r:id="rId77"/>
    <p:sldId id="303" r:id="rId78"/>
    <p:sldId id="306" r:id="rId79"/>
    <p:sldId id="307" r:id="rId80"/>
    <p:sldId id="305" r:id="rId81"/>
    <p:sldId id="308" r:id="rId82"/>
    <p:sldId id="279" r:id="rId83"/>
    <p:sldId id="310" r:id="rId84"/>
    <p:sldId id="312" r:id="rId85"/>
    <p:sldId id="311" r:id="rId86"/>
    <p:sldId id="309" r:id="rId87"/>
    <p:sldId id="268" r:id="rId88"/>
    <p:sldId id="313" r:id="rId89"/>
    <p:sldId id="276" r:id="rId90"/>
    <p:sldId id="315" r:id="rId91"/>
    <p:sldId id="314" r:id="rId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00" autoAdjust="0"/>
    <p:restoredTop sz="60202" autoAdjust="0"/>
  </p:normalViewPr>
  <p:slideViewPr>
    <p:cSldViewPr>
      <p:cViewPr varScale="1">
        <p:scale>
          <a:sx n="49" d="100"/>
          <a:sy n="49" d="100"/>
        </p:scale>
        <p:origin x="1930" y="6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28" d="100"/>
          <a:sy n="128" d="100"/>
        </p:scale>
        <p:origin x="-244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2BBA2E-79BA-BA41-8D10-5A33F2CBBD77}" type="datetimeFigureOut">
              <a:rPr lang="en-US" smtClean="0"/>
              <a:t>11/2/2024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DFC774-9651-124E-92C8-AF35A15CD53D}" type="slidenum">
              <a:rPr lang="en-US" smtClean="0"/>
              <a:t>‹#›</a:t>
            </a:fld>
            <a:endParaRPr lang="en-US"/>
          </a:p>
        </p:txBody>
      </p:sp>
    </p:spTree>
    <p:extLst>
      <p:ext uri="{BB962C8B-B14F-4D97-AF65-F5344CB8AC3E}">
        <p14:creationId xmlns:p14="http://schemas.microsoft.com/office/powerpoint/2010/main" val="33665971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FC774-9651-124E-92C8-AF35A15CD53D}" type="slidenum">
              <a:rPr lang="en-US" smtClean="0"/>
              <a:t>1</a:t>
            </a:fld>
            <a:endParaRPr lang="en-US"/>
          </a:p>
        </p:txBody>
      </p:sp>
    </p:spTree>
    <p:extLst>
      <p:ext uri="{BB962C8B-B14F-4D97-AF65-F5344CB8AC3E}">
        <p14:creationId xmlns:p14="http://schemas.microsoft.com/office/powerpoint/2010/main" val="267286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57</a:t>
            </a:fld>
            <a:endParaRPr lang="en-US"/>
          </a:p>
        </p:txBody>
      </p:sp>
    </p:spTree>
    <p:extLst>
      <p:ext uri="{BB962C8B-B14F-4D97-AF65-F5344CB8AC3E}">
        <p14:creationId xmlns:p14="http://schemas.microsoft.com/office/powerpoint/2010/main" val="3559120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word “</a:t>
            </a:r>
            <a:r>
              <a:rPr lang="en-US" b="0" dirty="0" err="1"/>
              <a:t>sakhi</a:t>
            </a:r>
            <a:r>
              <a:rPr lang="en-US" b="0" dirty="0"/>
              <a:t>” means evidence—evidence of some truth in the form of a story. ... First of all the legend signifies that in order to attain the Lord, one is required to drown—drown in love and devotion and into the depths of meditation. ... The second requirement is to die—die towards the world. Our relationship with the world is ego-oriented and </a:t>
            </a:r>
            <a:r>
              <a:rPr lang="en-US" b="0" dirty="0" err="1"/>
              <a:t>selfnourishing</a:t>
            </a:r>
            <a:r>
              <a:rPr lang="en-US" b="0" dirty="0"/>
              <a:t>. Such orientation does not permit one to become oriented towards God. Breaking one’s bonds with the world signifies the symbolic death in the legend. The third symbol is that of returning. One who loses himself in himself, returns renewed. When he dives, he is a seeker. When he emerges, he is a seer— impregnated with the Beatific Vision. He has been saved. Now he has the task of salvaging others.</a:t>
            </a:r>
          </a:p>
        </p:txBody>
      </p:sp>
      <p:sp>
        <p:nvSpPr>
          <p:cNvPr id="4" name="Slide Number Placeholder 3"/>
          <p:cNvSpPr>
            <a:spLocks noGrp="1"/>
          </p:cNvSpPr>
          <p:nvPr>
            <p:ph type="sldNum" sz="quarter" idx="10"/>
          </p:nvPr>
        </p:nvSpPr>
        <p:spPr/>
        <p:txBody>
          <a:bodyPr/>
          <a:lstStyle/>
          <a:p>
            <a:fld id="{F6DFC774-9651-124E-92C8-AF35A15CD53D}" type="slidenum">
              <a:rPr lang="en-US" smtClean="0"/>
              <a:t>58</a:t>
            </a:fld>
            <a:endParaRPr lang="en-US"/>
          </a:p>
        </p:txBody>
      </p:sp>
    </p:spTree>
    <p:extLst>
      <p:ext uri="{BB962C8B-B14F-4D97-AF65-F5344CB8AC3E}">
        <p14:creationId xmlns:p14="http://schemas.microsoft.com/office/powerpoint/2010/main" val="3561619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word “</a:t>
            </a:r>
            <a:r>
              <a:rPr lang="en-US" b="0" dirty="0" err="1"/>
              <a:t>sakhi</a:t>
            </a:r>
            <a:r>
              <a:rPr lang="en-US" b="0" dirty="0"/>
              <a:t>” means evidence—evidence of some truth in the form of a story. ... First of all the legend signifies that in order to attain the Lord, one is required to drown—drown in love and devotion and into the depths of meditation. ... The second requirement is to die—die towards the world. Our relationship with the world is ego-oriented and </a:t>
            </a:r>
            <a:r>
              <a:rPr lang="en-US" b="0" dirty="0" err="1"/>
              <a:t>selfnourishing</a:t>
            </a:r>
            <a:r>
              <a:rPr lang="en-US" b="0" dirty="0"/>
              <a:t>. Such orientation does not permit one to become oriented towards God. Breaking one’s bonds with the world signifies the symbolic death in the legend. The third symbol is that of returning. One who loses himself in himself, returns renewed. When he dives, he is a seeker. When he emerges, he is a seer— impregnated with the Beatific Vision. He has been saved. Now he has the task of salvaging others.</a:t>
            </a:r>
          </a:p>
        </p:txBody>
      </p:sp>
      <p:sp>
        <p:nvSpPr>
          <p:cNvPr id="4" name="Slide Number Placeholder 3"/>
          <p:cNvSpPr>
            <a:spLocks noGrp="1"/>
          </p:cNvSpPr>
          <p:nvPr>
            <p:ph type="sldNum" sz="quarter" idx="10"/>
          </p:nvPr>
        </p:nvSpPr>
        <p:spPr/>
        <p:txBody>
          <a:bodyPr/>
          <a:lstStyle/>
          <a:p>
            <a:fld id="{F6DFC774-9651-124E-92C8-AF35A15CD53D}" type="slidenum">
              <a:rPr lang="en-US" smtClean="0"/>
              <a:t>59</a:t>
            </a:fld>
            <a:endParaRPr lang="en-US"/>
          </a:p>
        </p:txBody>
      </p:sp>
    </p:spTree>
    <p:extLst>
      <p:ext uri="{BB962C8B-B14F-4D97-AF65-F5344CB8AC3E}">
        <p14:creationId xmlns:p14="http://schemas.microsoft.com/office/powerpoint/2010/main" val="3204455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60</a:t>
            </a:fld>
            <a:endParaRPr lang="en-US"/>
          </a:p>
        </p:txBody>
      </p:sp>
    </p:spTree>
    <p:extLst>
      <p:ext uri="{BB962C8B-B14F-4D97-AF65-F5344CB8AC3E}">
        <p14:creationId xmlns:p14="http://schemas.microsoft.com/office/powerpoint/2010/main" val="645898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61</a:t>
            </a:fld>
            <a:endParaRPr lang="en-US"/>
          </a:p>
        </p:txBody>
      </p:sp>
    </p:spTree>
    <p:extLst>
      <p:ext uri="{BB962C8B-B14F-4D97-AF65-F5344CB8AC3E}">
        <p14:creationId xmlns:p14="http://schemas.microsoft.com/office/powerpoint/2010/main" val="3475250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62</a:t>
            </a:fld>
            <a:endParaRPr lang="en-US"/>
          </a:p>
        </p:txBody>
      </p:sp>
    </p:spTree>
    <p:extLst>
      <p:ext uri="{BB962C8B-B14F-4D97-AF65-F5344CB8AC3E}">
        <p14:creationId xmlns:p14="http://schemas.microsoft.com/office/powerpoint/2010/main" val="4160432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63</a:t>
            </a:fld>
            <a:endParaRPr lang="en-US"/>
          </a:p>
        </p:txBody>
      </p:sp>
    </p:spTree>
    <p:extLst>
      <p:ext uri="{BB962C8B-B14F-4D97-AF65-F5344CB8AC3E}">
        <p14:creationId xmlns:p14="http://schemas.microsoft.com/office/powerpoint/2010/main" val="4062888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66</a:t>
            </a:fld>
            <a:endParaRPr lang="en-US"/>
          </a:p>
        </p:txBody>
      </p:sp>
    </p:spTree>
    <p:extLst>
      <p:ext uri="{BB962C8B-B14F-4D97-AF65-F5344CB8AC3E}">
        <p14:creationId xmlns:p14="http://schemas.microsoft.com/office/powerpoint/2010/main" val="213900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67</a:t>
            </a:fld>
            <a:endParaRPr lang="en-US"/>
          </a:p>
        </p:txBody>
      </p:sp>
    </p:spTree>
    <p:extLst>
      <p:ext uri="{BB962C8B-B14F-4D97-AF65-F5344CB8AC3E}">
        <p14:creationId xmlns:p14="http://schemas.microsoft.com/office/powerpoint/2010/main" val="4036167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68</a:t>
            </a:fld>
            <a:endParaRPr lang="en-US"/>
          </a:p>
        </p:txBody>
      </p:sp>
    </p:spTree>
    <p:extLst>
      <p:ext uri="{BB962C8B-B14F-4D97-AF65-F5344CB8AC3E}">
        <p14:creationId xmlns:p14="http://schemas.microsoft.com/office/powerpoint/2010/main" val="405407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zo-sans-web"/>
              </a:rPr>
              <a:t>(A Singh </a:t>
            </a:r>
            <a:r>
              <a:rPr lang="en-US" b="0" i="0" dirty="0" err="1">
                <a:solidFill>
                  <a:srgbClr val="333333"/>
                </a:solidFill>
                <a:effectLst/>
                <a:latin typeface="azo-sans-web"/>
              </a:rPr>
              <a:t>Mandair</a:t>
            </a:r>
            <a:r>
              <a:rPr lang="en-US" b="0" i="0" dirty="0">
                <a:solidFill>
                  <a:srgbClr val="333333"/>
                </a:solidFill>
                <a:effectLst/>
                <a:latin typeface="azo-sans-web"/>
              </a:rPr>
              <a:t>, 2013: p. 5). </a:t>
            </a:r>
            <a:endParaRPr lang="en-US" dirty="0"/>
          </a:p>
        </p:txBody>
      </p:sp>
      <p:sp>
        <p:nvSpPr>
          <p:cNvPr id="4" name="Slide Number Placeholder 3"/>
          <p:cNvSpPr>
            <a:spLocks noGrp="1"/>
          </p:cNvSpPr>
          <p:nvPr>
            <p:ph type="sldNum" sz="quarter" idx="5"/>
          </p:nvPr>
        </p:nvSpPr>
        <p:spPr/>
        <p:txBody>
          <a:bodyPr/>
          <a:lstStyle/>
          <a:p>
            <a:fld id="{F6DFC774-9651-124E-92C8-AF35A15CD53D}" type="slidenum">
              <a:rPr lang="en-US" smtClean="0"/>
              <a:t>2</a:t>
            </a:fld>
            <a:endParaRPr lang="en-US"/>
          </a:p>
        </p:txBody>
      </p:sp>
    </p:spTree>
    <p:extLst>
      <p:ext uri="{BB962C8B-B14F-4D97-AF65-F5344CB8AC3E}">
        <p14:creationId xmlns:p14="http://schemas.microsoft.com/office/powerpoint/2010/main" val="2175744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69</a:t>
            </a:fld>
            <a:endParaRPr lang="en-US"/>
          </a:p>
        </p:txBody>
      </p:sp>
    </p:spTree>
    <p:extLst>
      <p:ext uri="{BB962C8B-B14F-4D97-AF65-F5344CB8AC3E}">
        <p14:creationId xmlns:p14="http://schemas.microsoft.com/office/powerpoint/2010/main" val="3118053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70</a:t>
            </a:fld>
            <a:endParaRPr lang="en-US"/>
          </a:p>
        </p:txBody>
      </p:sp>
    </p:spTree>
    <p:extLst>
      <p:ext uri="{BB962C8B-B14F-4D97-AF65-F5344CB8AC3E}">
        <p14:creationId xmlns:p14="http://schemas.microsoft.com/office/powerpoint/2010/main" val="3178183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71</a:t>
            </a:fld>
            <a:endParaRPr lang="en-US"/>
          </a:p>
        </p:txBody>
      </p:sp>
    </p:spTree>
    <p:extLst>
      <p:ext uri="{BB962C8B-B14F-4D97-AF65-F5344CB8AC3E}">
        <p14:creationId xmlns:p14="http://schemas.microsoft.com/office/powerpoint/2010/main" val="872862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72</a:t>
            </a:fld>
            <a:endParaRPr lang="en-US"/>
          </a:p>
        </p:txBody>
      </p:sp>
    </p:spTree>
    <p:extLst>
      <p:ext uri="{BB962C8B-B14F-4D97-AF65-F5344CB8AC3E}">
        <p14:creationId xmlns:p14="http://schemas.microsoft.com/office/powerpoint/2010/main" val="58062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73</a:t>
            </a:fld>
            <a:endParaRPr lang="en-US"/>
          </a:p>
        </p:txBody>
      </p:sp>
    </p:spTree>
    <p:extLst>
      <p:ext uri="{BB962C8B-B14F-4D97-AF65-F5344CB8AC3E}">
        <p14:creationId xmlns:p14="http://schemas.microsoft.com/office/powerpoint/2010/main" val="84548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74</a:t>
            </a:fld>
            <a:endParaRPr lang="en-US"/>
          </a:p>
        </p:txBody>
      </p:sp>
    </p:spTree>
    <p:extLst>
      <p:ext uri="{BB962C8B-B14F-4D97-AF65-F5344CB8AC3E}">
        <p14:creationId xmlns:p14="http://schemas.microsoft.com/office/powerpoint/2010/main" val="1684263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75</a:t>
            </a:fld>
            <a:endParaRPr lang="en-US"/>
          </a:p>
        </p:txBody>
      </p:sp>
    </p:spTree>
    <p:extLst>
      <p:ext uri="{BB962C8B-B14F-4D97-AF65-F5344CB8AC3E}">
        <p14:creationId xmlns:p14="http://schemas.microsoft.com/office/powerpoint/2010/main" val="675762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supporting the assertion that Sikhism constituted a third path with its own right to spiritual sovereignty. All of these innovations are thought to have turned the meek into warriors capable of shaking off Mughal oppression and protecting freedom of religion; the distinctive dress made it impossible for the Khalsa to hide from their duty by blending with the general populace. In Sikh history, their bravery was indeed proven again and again.</a:t>
            </a:r>
          </a:p>
        </p:txBody>
      </p:sp>
      <p:sp>
        <p:nvSpPr>
          <p:cNvPr id="4" name="Slide Number Placeholder 3"/>
          <p:cNvSpPr>
            <a:spLocks noGrp="1"/>
          </p:cNvSpPr>
          <p:nvPr>
            <p:ph type="sldNum" sz="quarter" idx="10"/>
          </p:nvPr>
        </p:nvSpPr>
        <p:spPr/>
        <p:txBody>
          <a:bodyPr/>
          <a:lstStyle/>
          <a:p>
            <a:fld id="{F6DFC774-9651-124E-92C8-AF35A15CD53D}" type="slidenum">
              <a:rPr lang="en-US" smtClean="0"/>
              <a:t>76</a:t>
            </a:fld>
            <a:endParaRPr lang="en-US"/>
          </a:p>
        </p:txBody>
      </p:sp>
    </p:spTree>
    <p:extLst>
      <p:ext uri="{BB962C8B-B14F-4D97-AF65-F5344CB8AC3E}">
        <p14:creationId xmlns:p14="http://schemas.microsoft.com/office/powerpoint/2010/main" val="655141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77</a:t>
            </a:fld>
            <a:endParaRPr lang="en-US"/>
          </a:p>
        </p:txBody>
      </p:sp>
    </p:spTree>
    <p:extLst>
      <p:ext uri="{BB962C8B-B14F-4D97-AF65-F5344CB8AC3E}">
        <p14:creationId xmlns:p14="http://schemas.microsoft.com/office/powerpoint/2010/main" val="2573380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supporting the assertion that Sikhism constituted a third path with its own right to spiritual sovereignty. All of these innovations are thought to have turned the meek into warriors capable of shaking off Mughal oppression and protecting freedom of religion; the distinctive dress made it impossible for the Khalsa to hide from their duty by blending with the general populace. In Sikh history, their bravery was indeed proven again and again.</a:t>
            </a:r>
          </a:p>
        </p:txBody>
      </p:sp>
      <p:sp>
        <p:nvSpPr>
          <p:cNvPr id="4" name="Slide Number Placeholder 3"/>
          <p:cNvSpPr>
            <a:spLocks noGrp="1"/>
          </p:cNvSpPr>
          <p:nvPr>
            <p:ph type="sldNum" sz="quarter" idx="10"/>
          </p:nvPr>
        </p:nvSpPr>
        <p:spPr/>
        <p:txBody>
          <a:bodyPr/>
          <a:lstStyle/>
          <a:p>
            <a:fld id="{F6DFC774-9651-124E-92C8-AF35A15CD53D}" type="slidenum">
              <a:rPr lang="en-US" smtClean="0"/>
              <a:t>78</a:t>
            </a:fld>
            <a:endParaRPr lang="en-US"/>
          </a:p>
        </p:txBody>
      </p:sp>
    </p:spTree>
    <p:extLst>
      <p:ext uri="{BB962C8B-B14F-4D97-AF65-F5344CB8AC3E}">
        <p14:creationId xmlns:p14="http://schemas.microsoft.com/office/powerpoint/2010/main" val="1911378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azo-sans-web"/>
              </a:rPr>
              <a:t>(A Singh </a:t>
            </a:r>
            <a:r>
              <a:rPr lang="en-US" b="0" i="0" dirty="0" err="1">
                <a:solidFill>
                  <a:srgbClr val="333333"/>
                </a:solidFill>
                <a:effectLst/>
                <a:latin typeface="azo-sans-web"/>
              </a:rPr>
              <a:t>Mandair</a:t>
            </a:r>
            <a:r>
              <a:rPr lang="en-US" b="0" i="0" dirty="0">
                <a:solidFill>
                  <a:srgbClr val="333333"/>
                </a:solidFill>
                <a:effectLst/>
                <a:latin typeface="azo-sans-web"/>
              </a:rPr>
              <a:t>, 2013: p. 5). </a:t>
            </a:r>
            <a:endParaRPr lang="en-US" dirty="0"/>
          </a:p>
        </p:txBody>
      </p:sp>
      <p:sp>
        <p:nvSpPr>
          <p:cNvPr id="4" name="Slide Number Placeholder 3"/>
          <p:cNvSpPr>
            <a:spLocks noGrp="1"/>
          </p:cNvSpPr>
          <p:nvPr>
            <p:ph type="sldNum" sz="quarter" idx="5"/>
          </p:nvPr>
        </p:nvSpPr>
        <p:spPr/>
        <p:txBody>
          <a:bodyPr/>
          <a:lstStyle/>
          <a:p>
            <a:fld id="{F6DFC774-9651-124E-92C8-AF35A15CD53D}" type="slidenum">
              <a:rPr lang="en-US" smtClean="0"/>
              <a:t>3</a:t>
            </a:fld>
            <a:endParaRPr lang="en-US"/>
          </a:p>
        </p:txBody>
      </p:sp>
    </p:spTree>
    <p:extLst>
      <p:ext uri="{BB962C8B-B14F-4D97-AF65-F5344CB8AC3E}">
        <p14:creationId xmlns:p14="http://schemas.microsoft.com/office/powerpoint/2010/main" val="1255013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79</a:t>
            </a:fld>
            <a:endParaRPr lang="en-US"/>
          </a:p>
        </p:txBody>
      </p:sp>
    </p:spTree>
    <p:extLst>
      <p:ext uri="{BB962C8B-B14F-4D97-AF65-F5344CB8AC3E}">
        <p14:creationId xmlns:p14="http://schemas.microsoft.com/office/powerpoint/2010/main" val="3566858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80</a:t>
            </a:fld>
            <a:endParaRPr lang="en-US"/>
          </a:p>
        </p:txBody>
      </p:sp>
    </p:spTree>
    <p:extLst>
      <p:ext uri="{BB962C8B-B14F-4D97-AF65-F5344CB8AC3E}">
        <p14:creationId xmlns:p14="http://schemas.microsoft.com/office/powerpoint/2010/main" val="1077657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86</a:t>
            </a:fld>
            <a:endParaRPr lang="en-US"/>
          </a:p>
        </p:txBody>
      </p:sp>
    </p:spTree>
    <p:extLst>
      <p:ext uri="{BB962C8B-B14F-4D97-AF65-F5344CB8AC3E}">
        <p14:creationId xmlns:p14="http://schemas.microsoft.com/office/powerpoint/2010/main" val="332523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87</a:t>
            </a:fld>
            <a:endParaRPr lang="en-US"/>
          </a:p>
        </p:txBody>
      </p:sp>
    </p:spTree>
    <p:extLst>
      <p:ext uri="{BB962C8B-B14F-4D97-AF65-F5344CB8AC3E}">
        <p14:creationId xmlns:p14="http://schemas.microsoft.com/office/powerpoint/2010/main" val="36940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88</a:t>
            </a:fld>
            <a:endParaRPr lang="en-US"/>
          </a:p>
        </p:txBody>
      </p:sp>
    </p:spTree>
    <p:extLst>
      <p:ext uri="{BB962C8B-B14F-4D97-AF65-F5344CB8AC3E}">
        <p14:creationId xmlns:p14="http://schemas.microsoft.com/office/powerpoint/2010/main" val="332523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4</a:t>
            </a:fld>
            <a:endParaRPr lang="en-US"/>
          </a:p>
        </p:txBody>
      </p:sp>
    </p:spTree>
    <p:extLst>
      <p:ext uri="{BB962C8B-B14F-4D97-AF65-F5344CB8AC3E}">
        <p14:creationId xmlns:p14="http://schemas.microsoft.com/office/powerpoint/2010/main" val="4200727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Sheena </a:t>
            </a:r>
            <a:r>
              <a:rPr lang="en-US" sz="1200" b="0" i="0" u="none" strike="noStrike" kern="1200" baseline="0" dirty="0" err="1">
                <a:solidFill>
                  <a:schemeClr val="tx1"/>
                </a:solidFill>
                <a:latin typeface="+mn-lt"/>
                <a:ea typeface="+mn-ea"/>
                <a:cs typeface="+mn-cs"/>
              </a:rPr>
              <a:t>Kandhari</a:t>
            </a:r>
            <a:r>
              <a:rPr lang="en-US" sz="1200" b="0" i="0" u="none" strike="noStrike" kern="1200" baseline="0" dirty="0">
                <a:solidFill>
                  <a:schemeClr val="tx1"/>
                </a:solidFill>
                <a:latin typeface="+mn-lt"/>
                <a:ea typeface="+mn-ea"/>
                <a:cs typeface="+mn-cs"/>
              </a:rPr>
              <a:t>, personal communication, January 29, 2012.</a:t>
            </a:r>
            <a:endParaRPr lang="en-US" dirty="0"/>
          </a:p>
        </p:txBody>
      </p:sp>
      <p:sp>
        <p:nvSpPr>
          <p:cNvPr id="4" name="Slide Number Placeholder 3"/>
          <p:cNvSpPr>
            <a:spLocks noGrp="1"/>
          </p:cNvSpPr>
          <p:nvPr>
            <p:ph type="sldNum" sz="quarter" idx="10"/>
          </p:nvPr>
        </p:nvSpPr>
        <p:spPr/>
        <p:txBody>
          <a:bodyPr/>
          <a:lstStyle/>
          <a:p>
            <a:fld id="{F6DFC774-9651-124E-92C8-AF35A15CD53D}" type="slidenum">
              <a:rPr lang="en-US" smtClean="0"/>
              <a:t>5</a:t>
            </a:fld>
            <a:endParaRPr lang="en-US"/>
          </a:p>
        </p:txBody>
      </p:sp>
    </p:spTree>
    <p:extLst>
      <p:ext uri="{BB962C8B-B14F-4D97-AF65-F5344CB8AC3E}">
        <p14:creationId xmlns:p14="http://schemas.microsoft.com/office/powerpoint/2010/main" val="4227333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Sheena </a:t>
            </a:r>
            <a:r>
              <a:rPr lang="en-US" sz="1200" b="0" i="0" u="none" strike="noStrike" kern="1200" baseline="0" dirty="0" err="1">
                <a:solidFill>
                  <a:schemeClr val="tx1"/>
                </a:solidFill>
                <a:latin typeface="+mn-lt"/>
                <a:ea typeface="+mn-ea"/>
                <a:cs typeface="+mn-cs"/>
              </a:rPr>
              <a:t>Kandhari</a:t>
            </a:r>
            <a:r>
              <a:rPr lang="en-US" sz="1200" b="0" i="0" u="none" strike="noStrike" kern="1200" baseline="0" dirty="0">
                <a:solidFill>
                  <a:schemeClr val="tx1"/>
                </a:solidFill>
                <a:latin typeface="+mn-lt"/>
                <a:ea typeface="+mn-ea"/>
                <a:cs typeface="+mn-cs"/>
              </a:rPr>
              <a:t>, personal communication, January 29, 2012.</a:t>
            </a:r>
            <a:endParaRPr lang="en-US" dirty="0"/>
          </a:p>
        </p:txBody>
      </p:sp>
      <p:sp>
        <p:nvSpPr>
          <p:cNvPr id="4" name="Slide Number Placeholder 3"/>
          <p:cNvSpPr>
            <a:spLocks noGrp="1"/>
          </p:cNvSpPr>
          <p:nvPr>
            <p:ph type="sldNum" sz="quarter" idx="10"/>
          </p:nvPr>
        </p:nvSpPr>
        <p:spPr/>
        <p:txBody>
          <a:bodyPr/>
          <a:lstStyle/>
          <a:p>
            <a:fld id="{F6DFC774-9651-124E-92C8-AF35A15CD53D}" type="slidenum">
              <a:rPr lang="en-US" smtClean="0"/>
              <a:t>53</a:t>
            </a:fld>
            <a:endParaRPr lang="en-US"/>
          </a:p>
        </p:txBody>
      </p:sp>
    </p:spTree>
    <p:extLst>
      <p:ext uri="{BB962C8B-B14F-4D97-AF65-F5344CB8AC3E}">
        <p14:creationId xmlns:p14="http://schemas.microsoft.com/office/powerpoint/2010/main" val="2362416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54</a:t>
            </a:fld>
            <a:endParaRPr lang="en-US"/>
          </a:p>
        </p:txBody>
      </p:sp>
    </p:spTree>
    <p:extLst>
      <p:ext uri="{BB962C8B-B14F-4D97-AF65-F5344CB8AC3E}">
        <p14:creationId xmlns:p14="http://schemas.microsoft.com/office/powerpoint/2010/main" val="1647440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55</a:t>
            </a:fld>
            <a:endParaRPr lang="en-US"/>
          </a:p>
        </p:txBody>
      </p:sp>
    </p:spTree>
    <p:extLst>
      <p:ext uri="{BB962C8B-B14F-4D97-AF65-F5344CB8AC3E}">
        <p14:creationId xmlns:p14="http://schemas.microsoft.com/office/powerpoint/2010/main" val="2628986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DFC774-9651-124E-92C8-AF35A15CD53D}" type="slidenum">
              <a:rPr lang="en-US" smtClean="0"/>
              <a:t>56</a:t>
            </a:fld>
            <a:endParaRPr lang="en-US"/>
          </a:p>
        </p:txBody>
      </p:sp>
    </p:spTree>
    <p:extLst>
      <p:ext uri="{BB962C8B-B14F-4D97-AF65-F5344CB8AC3E}">
        <p14:creationId xmlns:p14="http://schemas.microsoft.com/office/powerpoint/2010/main" val="25357963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44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4"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5800" y="1600200"/>
            <a:ext cx="3485658" cy="4514640"/>
          </a:xfrm>
          <a:prstGeom prst="rect">
            <a:avLst/>
          </a:prstGeom>
        </p:spPr>
      </p:pic>
    </p:spTree>
    <p:extLst>
      <p:ext uri="{BB962C8B-B14F-4D97-AF65-F5344CB8AC3E}">
        <p14:creationId xmlns:p14="http://schemas.microsoft.com/office/powerpoint/2010/main" val="3806056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55095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t>11/2/2024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t>‹#›</a:t>
            </a:fld>
            <a:endParaRPr lang="en-US"/>
          </a:p>
        </p:txBody>
      </p:sp>
    </p:spTree>
    <p:extLst>
      <p:ext uri="{BB962C8B-B14F-4D97-AF65-F5344CB8AC3E}">
        <p14:creationId xmlns:p14="http://schemas.microsoft.com/office/powerpoint/2010/main" val="4140190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t>11/2/2024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t>‹#›</a:t>
            </a:fld>
            <a:endParaRPr lang="en-US"/>
          </a:p>
        </p:txBody>
      </p:sp>
    </p:spTree>
    <p:extLst>
      <p:ext uri="{BB962C8B-B14F-4D97-AF65-F5344CB8AC3E}">
        <p14:creationId xmlns:p14="http://schemas.microsoft.com/office/powerpoint/2010/main" val="2678048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t>11/2/2024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t>‹#›</a:t>
            </a:fld>
            <a:endParaRPr lang="en-US"/>
          </a:p>
        </p:txBody>
      </p:sp>
    </p:spTree>
    <p:extLst>
      <p:ext uri="{BB962C8B-B14F-4D97-AF65-F5344CB8AC3E}">
        <p14:creationId xmlns:p14="http://schemas.microsoft.com/office/powerpoint/2010/main" val="571841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t>11/2/2024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t>‹#›</a:t>
            </a:fld>
            <a:endParaRPr lang="en-US"/>
          </a:p>
        </p:txBody>
      </p:sp>
    </p:spTree>
    <p:extLst>
      <p:ext uri="{BB962C8B-B14F-4D97-AF65-F5344CB8AC3E}">
        <p14:creationId xmlns:p14="http://schemas.microsoft.com/office/powerpoint/2010/main" val="2990677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t>11/2/2024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t>‹#›</a:t>
            </a:fld>
            <a:endParaRPr lang="en-US"/>
          </a:p>
        </p:txBody>
      </p:sp>
    </p:spTree>
    <p:extLst>
      <p:ext uri="{BB962C8B-B14F-4D97-AF65-F5344CB8AC3E}">
        <p14:creationId xmlns:p14="http://schemas.microsoft.com/office/powerpoint/2010/main" val="375891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t>11/2/2024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t>‹#›</a:t>
            </a:fld>
            <a:endParaRPr lang="en-US"/>
          </a:p>
        </p:txBody>
      </p:sp>
    </p:spTree>
    <p:extLst>
      <p:ext uri="{BB962C8B-B14F-4D97-AF65-F5344CB8AC3E}">
        <p14:creationId xmlns:p14="http://schemas.microsoft.com/office/powerpoint/2010/main" val="64310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t>11/2/2024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t>‹#›</a:t>
            </a:fld>
            <a:endParaRPr lang="en-US"/>
          </a:p>
        </p:txBody>
      </p:sp>
    </p:spTree>
    <p:extLst>
      <p:ext uri="{BB962C8B-B14F-4D97-AF65-F5344CB8AC3E}">
        <p14:creationId xmlns:p14="http://schemas.microsoft.com/office/powerpoint/2010/main" val="29421055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image" Target="../media/image2.emf"/><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bwMode="white">
          <a:xfrm>
            <a:off x="0" y="0"/>
            <a:ext cx="9144000" cy="13716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p:cNvGrpSpPr/>
          <p:nvPr/>
        </p:nvGrpSpPr>
        <p:grpSpPr>
          <a:xfrm>
            <a:off x="0" y="6476998"/>
            <a:ext cx="9137650" cy="457202"/>
            <a:chOff x="0" y="6511923"/>
            <a:chExt cx="9137650" cy="430215"/>
          </a:xfrm>
          <a:solidFill>
            <a:schemeClr val="bg2">
              <a:lumMod val="25000"/>
            </a:schemeClr>
          </a:solidFill>
        </p:grpSpPr>
        <p:pic>
          <p:nvPicPr>
            <p:cNvPr id="8" name="Always Learning Logo" descr="Pearson: Always Learning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0" y="6511926"/>
              <a:ext cx="1660525" cy="43021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9" name="Pearson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7696200" y="6511925"/>
              <a:ext cx="1441450" cy="4302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10" name="Copyright" descr="Copyright 2015, 2012, 2009"/>
            <p:cNvSpPr txBox="1">
              <a:spLocks noChangeArrowheads="1"/>
            </p:cNvSpPr>
            <p:nvPr/>
          </p:nvSpPr>
          <p:spPr bwMode="auto">
            <a:xfrm>
              <a:off x="1566068" y="6511923"/>
              <a:ext cx="6130132" cy="430212"/>
            </a:xfrm>
            <a:prstGeom prst="rect">
              <a:avLst/>
            </a:prstGeom>
            <a:grp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r>
                <a:rPr lang="en-US" altLang="en-US" sz="900" b="0" dirty="0">
                  <a:solidFill>
                    <a:schemeClr val="bg1"/>
                  </a:solidFill>
                  <a:latin typeface="Verdana" panose="020B0604030504040204" pitchFamily="34" charset="0"/>
                  <a:ea typeface="Verdana" panose="020B0604030504040204" pitchFamily="34" charset="0"/>
                  <a:cs typeface="Verdana" panose="020B0604030504040204" pitchFamily="34" charset="0"/>
                </a:rPr>
                <a:t>Copyright © 2017,</a:t>
              </a:r>
              <a:r>
                <a:rPr lang="en-US" altLang="en-US" sz="9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2014, 2011 </a:t>
              </a:r>
              <a:r>
                <a:rPr lang="en-US" altLang="en-US" sz="900" b="0" dirty="0">
                  <a:solidFill>
                    <a:schemeClr val="bg1"/>
                  </a:solidFill>
                  <a:latin typeface="Verdana" panose="020B0604030504040204" pitchFamily="34" charset="0"/>
                  <a:ea typeface="Verdana" panose="020B0604030504040204" pitchFamily="34" charset="0"/>
                  <a:cs typeface="Verdana" panose="020B0604030504040204" pitchFamily="34" charset="0"/>
                </a:rPr>
                <a:t>Pearson Education, Inc. or its affiliates.</a:t>
              </a:r>
              <a:r>
                <a:rPr lang="en-US" altLang="en-US" sz="9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altLang="en-US" sz="900" b="0" dirty="0">
                  <a:solidFill>
                    <a:schemeClr val="bg1"/>
                  </a:solidFill>
                  <a:latin typeface="Verdana" panose="020B0604030504040204" pitchFamily="34" charset="0"/>
                  <a:ea typeface="Verdana" panose="020B0604030504040204" pitchFamily="34" charset="0"/>
                  <a:cs typeface="Verdana" panose="020B0604030504040204" pitchFamily="34" charset="0"/>
                </a:rPr>
                <a:t>All rights reserved.</a:t>
              </a:r>
            </a:p>
          </p:txBody>
        </p:sp>
      </p:grpSp>
      <p:sp>
        <p:nvSpPr>
          <p:cNvPr id="13" name="Title 10"/>
          <p:cNvSpPr txBox="1">
            <a:spLocks/>
          </p:cNvSpPr>
          <p:nvPr/>
        </p:nvSpPr>
        <p:spPr>
          <a:xfrm>
            <a:off x="457200" y="215372"/>
            <a:ext cx="8229600" cy="601058"/>
          </a:xfrm>
          <a:prstGeom prst="rect">
            <a:avLst/>
          </a:prstGeom>
        </p:spPr>
        <p:txBody>
          <a:bodyPr anchor="t"/>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400" dirty="0">
                <a:solidFill>
                  <a:schemeClr val="bg1"/>
                </a:solidFill>
              </a:rPr>
              <a:t>Living Religions</a:t>
            </a:r>
            <a:endParaRPr lang="en-US" sz="2000" dirty="0">
              <a:solidFill>
                <a:schemeClr val="bg1"/>
              </a:solidFill>
            </a:endParaRPr>
          </a:p>
        </p:txBody>
      </p:sp>
      <p:sp>
        <p:nvSpPr>
          <p:cNvPr id="14" name="Text Placeholder 6"/>
          <p:cNvSpPr txBox="1">
            <a:spLocks/>
          </p:cNvSpPr>
          <p:nvPr/>
        </p:nvSpPr>
        <p:spPr>
          <a:xfrm>
            <a:off x="457200" y="816430"/>
            <a:ext cx="8229600" cy="478970"/>
          </a:xfrm>
          <a:prstGeom prst="rect">
            <a:avLst/>
          </a:prstGeom>
        </p:spPr>
        <p:txBody>
          <a:bodyPr>
            <a:noAutofit/>
          </a:bodyPr>
          <a:lstStyle>
            <a:lvl1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1pPr>
            <a:lvl2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3pPr>
            <a:lvl4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4pPr>
            <a:lvl5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5pPr>
            <a:lvl6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6pPr>
            <a:lvl7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7pPr>
            <a:lvl8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8pPr>
            <a:lvl9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9pPr>
          </a:lstStyle>
          <a:p>
            <a:r>
              <a:rPr lang="en-US" sz="2400" dirty="0">
                <a:solidFill>
                  <a:schemeClr val="bg1"/>
                </a:solidFill>
              </a:rPr>
              <a:t>Tenth Edition</a:t>
            </a:r>
            <a:endParaRPr lang="en-US" dirty="0"/>
          </a:p>
        </p:txBody>
      </p:sp>
    </p:spTree>
    <p:extLst>
      <p:ext uri="{BB962C8B-B14F-4D97-AF65-F5344CB8AC3E}">
        <p14:creationId xmlns:p14="http://schemas.microsoft.com/office/powerpoint/2010/main" val="3671177032"/>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bwMode="white">
          <a:xfrm>
            <a:off x="0" y="0"/>
            <a:ext cx="9144000" cy="13716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p:cNvGrpSpPr/>
          <p:nvPr/>
        </p:nvGrpSpPr>
        <p:grpSpPr>
          <a:xfrm>
            <a:off x="0" y="6400800"/>
            <a:ext cx="9144000" cy="457200"/>
            <a:chOff x="0" y="6511925"/>
            <a:chExt cx="9137650" cy="430213"/>
          </a:xfrm>
          <a:solidFill>
            <a:schemeClr val="bg2">
              <a:lumMod val="25000"/>
            </a:schemeClr>
          </a:solidFill>
        </p:grpSpPr>
        <p:pic>
          <p:nvPicPr>
            <p:cNvPr id="8" name="Pearso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black">
            <a:xfrm>
              <a:off x="7696200" y="6511925"/>
              <a:ext cx="1441450" cy="4302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9" name="Copyright" descr="Copyright 2015, 2012, 2009"/>
            <p:cNvSpPr txBox="1">
              <a:spLocks noChangeArrowheads="1"/>
            </p:cNvSpPr>
            <p:nvPr/>
          </p:nvSpPr>
          <p:spPr bwMode="auto">
            <a:xfrm>
              <a:off x="0" y="6511926"/>
              <a:ext cx="7696200" cy="430212"/>
            </a:xfrm>
            <a:prstGeom prst="rect">
              <a:avLst/>
            </a:prstGeom>
            <a:grp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l">
                <a:defRPr/>
              </a:pPr>
              <a:r>
                <a:rPr lang="en-US" altLang="en-US" sz="900" b="0" dirty="0">
                  <a:solidFill>
                    <a:schemeClr val="bg1"/>
                  </a:solidFill>
                  <a:latin typeface="Verdana" panose="020B0604030504040204" pitchFamily="34" charset="0"/>
                  <a:ea typeface="Verdana" panose="020B0604030504040204" pitchFamily="34" charset="0"/>
                  <a:cs typeface="Verdana" panose="020B0604030504040204" pitchFamily="34" charset="0"/>
                </a:rPr>
                <a:t>    Copyright © 2017,</a:t>
              </a:r>
              <a:r>
                <a:rPr lang="en-US" altLang="en-US" sz="9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2014, 2011 </a:t>
              </a:r>
              <a:r>
                <a:rPr lang="en-US" altLang="en-US" sz="900" b="0" dirty="0">
                  <a:solidFill>
                    <a:schemeClr val="bg1"/>
                  </a:solidFill>
                  <a:latin typeface="Verdana" panose="020B0604030504040204" pitchFamily="34" charset="0"/>
                  <a:ea typeface="Verdana" panose="020B0604030504040204" pitchFamily="34" charset="0"/>
                  <a:cs typeface="Verdana" panose="020B0604030504040204" pitchFamily="34" charset="0"/>
                </a:rPr>
                <a:t>Pearson Education, Inc. or its affiliates.</a:t>
              </a:r>
              <a:r>
                <a:rPr lang="en-US" altLang="en-US" sz="9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altLang="en-US" sz="900" b="0" dirty="0">
                  <a:solidFill>
                    <a:schemeClr val="bg1"/>
                  </a:solidFill>
                  <a:latin typeface="Verdana" panose="020B0604030504040204" pitchFamily="34" charset="0"/>
                  <a:ea typeface="Verdana" panose="020B0604030504040204" pitchFamily="34" charset="0"/>
                  <a:cs typeface="Verdana" panose="020B0604030504040204" pitchFamily="34" charset="0"/>
                </a:rPr>
                <a:t>All rights reserved.</a:t>
              </a:r>
            </a:p>
          </p:txBody>
        </p:sp>
      </p:grpSp>
    </p:spTree>
    <p:extLst>
      <p:ext uri="{BB962C8B-B14F-4D97-AF65-F5344CB8AC3E}">
        <p14:creationId xmlns:p14="http://schemas.microsoft.com/office/powerpoint/2010/main" val="3622156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Chapter 11</a:t>
            </a:r>
          </a:p>
        </p:txBody>
      </p:sp>
      <p:sp>
        <p:nvSpPr>
          <p:cNvPr id="3" name="Text Placeholder 2"/>
          <p:cNvSpPr>
            <a:spLocks noGrp="1"/>
          </p:cNvSpPr>
          <p:nvPr>
            <p:ph type="body" sz="quarter" idx="15"/>
          </p:nvPr>
        </p:nvSpPr>
        <p:spPr/>
        <p:txBody>
          <a:bodyPr/>
          <a:lstStyle/>
          <a:p>
            <a:r>
              <a:rPr lang="en-US" sz="2800" strike="sngStrike" dirty="0"/>
              <a:t>Sikhism</a:t>
            </a:r>
          </a:p>
          <a:p>
            <a:r>
              <a:rPr lang="en-US" sz="2800" dirty="0"/>
              <a:t>Sikhs now prefer </a:t>
            </a:r>
            <a:r>
              <a:rPr lang="en-US" sz="2800" dirty="0" err="1"/>
              <a:t>Sikhi</a:t>
            </a:r>
            <a:r>
              <a:rPr lang="en-US" sz="2800" dirty="0"/>
              <a:t> as the name of their religion because that’s how they say it in their language</a:t>
            </a:r>
          </a:p>
        </p:txBody>
      </p:sp>
    </p:spTree>
    <p:extLst>
      <p:ext uri="{BB962C8B-B14F-4D97-AF65-F5344CB8AC3E}">
        <p14:creationId xmlns:p14="http://schemas.microsoft.com/office/powerpoint/2010/main" val="2436185768"/>
      </p:ext>
    </p:extLst>
  </p:cSld>
  <p:clrMapOvr>
    <a:masterClrMapping/>
  </p:clrMapOvr>
  <mc:AlternateContent xmlns:mc="http://schemas.openxmlformats.org/markup-compatibility/2006" xmlns:p14="http://schemas.microsoft.com/office/powerpoint/2010/main">
    <mc:Choice Requires="p14">
      <p:transition spd="slow" p14:dur="2000" advTm="20113"/>
    </mc:Choice>
    <mc:Fallback xmlns="">
      <p:transition spd="slow" advTm="2011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11.1 Guru Nanak</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a:bodyPr>
          <a:lstStyle/>
          <a:p>
            <a:r>
              <a:rPr lang="en-US" dirty="0"/>
              <a:t>Sikh traditions about the life of Guru Nanak are from texts called </a:t>
            </a:r>
            <a:r>
              <a:rPr lang="en-US" b="1" dirty="0" err="1"/>
              <a:t>janam-sakhis</a:t>
            </a:r>
            <a:r>
              <a:rPr lang="en-US" dirty="0"/>
              <a:t> </a:t>
            </a:r>
            <a:r>
              <a:rPr lang="en-US" b="1" dirty="0"/>
              <a:t>(“birth witnesses”)</a:t>
            </a:r>
            <a:r>
              <a:rPr lang="en-US" dirty="0"/>
              <a:t>, which were probably first written down in the seventeenth century and reflect events that are important to believers (e.g., miracles) but are not necessarily historically verifiable.</a:t>
            </a:r>
          </a:p>
        </p:txBody>
      </p:sp>
    </p:spTree>
    <p:extLst>
      <p:ext uri="{BB962C8B-B14F-4D97-AF65-F5344CB8AC3E}">
        <p14:creationId xmlns:p14="http://schemas.microsoft.com/office/powerpoint/2010/main" val="3715370891"/>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11.1 Guru Nanak</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fontScale="92500" lnSpcReduction="20000"/>
          </a:bodyPr>
          <a:lstStyle/>
          <a:p>
            <a:r>
              <a:rPr lang="en-US" dirty="0"/>
              <a:t>Nanak is said to have been of a contemplative nature from childhood; although he married and worked as an accountant, he was most focused on spiritual practice.</a:t>
            </a:r>
          </a:p>
          <a:p>
            <a:r>
              <a:rPr lang="en-US" dirty="0"/>
              <a:t>At the age of thirty, he had a transformative experience after immersing himself in a river for several days, only to reemerge unharmed and glowing. According to some legends, he was taken to the presence of God and ordered to go back into the world to redeem it from </a:t>
            </a:r>
            <a:r>
              <a:rPr lang="en-US" b="1" dirty="0"/>
              <a:t>Kali Yuga </a:t>
            </a:r>
            <a:r>
              <a:rPr lang="en-US" dirty="0"/>
              <a:t>(</a:t>
            </a:r>
            <a:r>
              <a:rPr lang="en-US" b="1" dirty="0"/>
              <a:t>the darkest of ages</a:t>
            </a:r>
            <a:r>
              <a:rPr lang="en-US" dirty="0"/>
              <a:t>).</a:t>
            </a:r>
          </a:p>
        </p:txBody>
      </p:sp>
    </p:spTree>
    <p:extLst>
      <p:ext uri="{BB962C8B-B14F-4D97-AF65-F5344CB8AC3E}">
        <p14:creationId xmlns:p14="http://schemas.microsoft.com/office/powerpoint/2010/main" val="1570800120"/>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11.1 Guru Nanak</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lnSpcReduction="10000"/>
          </a:bodyPr>
          <a:lstStyle/>
          <a:p>
            <a:r>
              <a:rPr lang="en-US" dirty="0"/>
              <a:t>Sikh legend reports that Nanak subsequently began traveling and teaching, arguing that distinctions between Hindu and Muslim were unimportant.</a:t>
            </a:r>
          </a:p>
          <a:p>
            <a:r>
              <a:rPr lang="en-US" dirty="0"/>
              <a:t>Guru Nanak taught three central concepts: working hard to earn a living rather than withdrawing from society, sharing one’s wealth with the needy, and remembering God’s name at all times.</a:t>
            </a:r>
          </a:p>
        </p:txBody>
      </p:sp>
    </p:spTree>
    <p:extLst>
      <p:ext uri="{BB962C8B-B14F-4D97-AF65-F5344CB8AC3E}">
        <p14:creationId xmlns:p14="http://schemas.microsoft.com/office/powerpoint/2010/main" val="600814019"/>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11.1 Guru Nanak</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a:bodyPr>
          <a:lstStyle/>
          <a:p>
            <a:r>
              <a:rPr lang="en-US" dirty="0"/>
              <a:t>Nanak eventually settled with his family as a farmer.</a:t>
            </a:r>
          </a:p>
          <a:p>
            <a:r>
              <a:rPr lang="en-US" dirty="0"/>
              <a:t>His followers, known as Sikhs, contributed to a </a:t>
            </a:r>
            <a:r>
              <a:rPr lang="en-US" b="1" dirty="0"/>
              <a:t>free community kitchen </a:t>
            </a:r>
            <a:r>
              <a:rPr lang="en-US" dirty="0"/>
              <a:t>(called a </a:t>
            </a:r>
            <a:r>
              <a:rPr lang="en-US" b="1" dirty="0"/>
              <a:t>langar</a:t>
            </a:r>
            <a:r>
              <a:rPr lang="en-US" dirty="0"/>
              <a:t>) that served food without recognizing caste distinctions. Guru Nanak introduced social order based on equality, justice, and service in devotion to One God.</a:t>
            </a:r>
          </a:p>
        </p:txBody>
      </p:sp>
    </p:spTree>
    <p:extLst>
      <p:ext uri="{BB962C8B-B14F-4D97-AF65-F5344CB8AC3E}">
        <p14:creationId xmlns:p14="http://schemas.microsoft.com/office/powerpoint/2010/main" val="787988168"/>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11.1 Guru Nanak</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fontScale="92500" lnSpcReduction="10000"/>
          </a:bodyPr>
          <a:lstStyle/>
          <a:p>
            <a:r>
              <a:rPr lang="en-US" dirty="0"/>
              <a:t>Sikh legend reports that before Guru Nanak died, Hindu and Muslim followers argued over who would dispose of his body. He told Muslims to place flowers on one side of his body and Hindus to place flowers on the other side of his body; whichever side stayed fresh the next day indicated who could bury or cremate him. The next day they raised the sheet and his body was gone and all the flowers were still fresh, leaving behind only a fragrance of his being.</a:t>
            </a:r>
          </a:p>
        </p:txBody>
      </p:sp>
    </p:spTree>
    <p:extLst>
      <p:ext uri="{BB962C8B-B14F-4D97-AF65-F5344CB8AC3E}">
        <p14:creationId xmlns:p14="http://schemas.microsoft.com/office/powerpoint/2010/main" val="36244888"/>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11.2 The succession of Gurus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fontScale="92500" lnSpcReduction="20000"/>
          </a:bodyPr>
          <a:lstStyle/>
          <a:p>
            <a:r>
              <a:rPr lang="en-US" dirty="0"/>
              <a:t>There were nine gurus after Guru Nanak, all of whom were understood to transmit his spiritual light.</a:t>
            </a:r>
          </a:p>
          <a:p>
            <a:r>
              <a:rPr lang="en-US" dirty="0"/>
              <a:t>Guru Nanak designated Guru Angad (1504–1552) as his spiritual successor. Angad (meaning “limb of his body”) continued the tradition of the community kitchen, or langar.</a:t>
            </a:r>
          </a:p>
          <a:p>
            <a:r>
              <a:rPr lang="en-US" dirty="0"/>
              <a:t>He became powerful and healed incurable diseases like leprosy.</a:t>
            </a:r>
          </a:p>
          <a:p>
            <a:r>
              <a:rPr lang="en-US" dirty="0"/>
              <a:t>Guru Angad was also the model of humility and service to the poor.</a:t>
            </a:r>
          </a:p>
        </p:txBody>
      </p:sp>
    </p:spTree>
    <p:extLst>
      <p:ext uri="{BB962C8B-B14F-4D97-AF65-F5344CB8AC3E}">
        <p14:creationId xmlns:p14="http://schemas.microsoft.com/office/powerpoint/2010/main" val="17598345"/>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11.2 The succession of Gurus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fontScale="85000" lnSpcReduction="10000"/>
          </a:bodyPr>
          <a:lstStyle/>
          <a:p>
            <a:r>
              <a:rPr lang="en-US" dirty="0"/>
              <a:t>The Third and Fourth Gurus, Amar Das and Ram Das, developed organizational structures for the growing Sikh </a:t>
            </a:r>
            <a:r>
              <a:rPr lang="en-US" b="1" dirty="0" err="1"/>
              <a:t>Panth</a:t>
            </a:r>
            <a:r>
              <a:rPr lang="en-US" dirty="0"/>
              <a:t> </a:t>
            </a:r>
            <a:r>
              <a:rPr lang="en-US" b="1" dirty="0"/>
              <a:t>(pronounced “punt”), </a:t>
            </a:r>
            <a:r>
              <a:rPr lang="en-US" dirty="0"/>
              <a:t>or community.</a:t>
            </a:r>
          </a:p>
          <a:p>
            <a:r>
              <a:rPr lang="en-US" dirty="0"/>
              <a:t>Ram Das established the city of </a:t>
            </a:r>
            <a:r>
              <a:rPr lang="en-US" b="1" dirty="0"/>
              <a:t>Amritsar</a:t>
            </a:r>
            <a:r>
              <a:rPr lang="en-US" dirty="0"/>
              <a:t>, where the Fifth Guru, Arjun Dev (1536–1606), </a:t>
            </a:r>
            <a:r>
              <a:rPr lang="en-US" b="1" dirty="0"/>
              <a:t>built the Golden Temple, Sikhism’s most sacred shrine</a:t>
            </a:r>
            <a:r>
              <a:rPr lang="en-US" dirty="0"/>
              <a:t>.</a:t>
            </a:r>
          </a:p>
          <a:p>
            <a:r>
              <a:rPr lang="en-US" dirty="0"/>
              <a:t>o He also compiled the </a:t>
            </a:r>
            <a:r>
              <a:rPr lang="en-US" b="1" dirty="0"/>
              <a:t>Adi </a:t>
            </a:r>
            <a:r>
              <a:rPr lang="en-US" b="1" dirty="0" err="1"/>
              <a:t>Granth</a:t>
            </a:r>
            <a:r>
              <a:rPr lang="en-US" b="1" dirty="0"/>
              <a:t> (“original holy book,” now known as the Guru </a:t>
            </a:r>
            <a:r>
              <a:rPr lang="en-US" b="1" dirty="0" err="1"/>
              <a:t>Granth</a:t>
            </a:r>
            <a:r>
              <a:rPr lang="en-US" b="1" dirty="0"/>
              <a:t> Sahib</a:t>
            </a:r>
            <a:r>
              <a:rPr lang="en-US" dirty="0"/>
              <a:t>, which includes compositions by later gurus) from the hymns of the Sikh gurus as well as Hindu and Muslim saints.</a:t>
            </a:r>
          </a:p>
          <a:p>
            <a:endParaRPr lang="en-US" dirty="0"/>
          </a:p>
        </p:txBody>
      </p:sp>
    </p:spTree>
    <p:extLst>
      <p:ext uri="{BB962C8B-B14F-4D97-AF65-F5344CB8AC3E}">
        <p14:creationId xmlns:p14="http://schemas.microsoft.com/office/powerpoint/2010/main" val="1176952666"/>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11.2 The succession of Gurus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fontScale="92500" lnSpcReduction="10000"/>
          </a:bodyPr>
          <a:lstStyle/>
          <a:p>
            <a:r>
              <a:rPr lang="en-US" b="1" dirty="0"/>
              <a:t>Emperor Akbar </a:t>
            </a:r>
            <a:r>
              <a:rPr lang="en-US" dirty="0"/>
              <a:t>visited the Third, Fourth, and Fifth Gurus and was pleased with their teachings. His son and successor, </a:t>
            </a:r>
            <a:r>
              <a:rPr lang="en-US" b="1" dirty="0"/>
              <a:t>Jehangir</a:t>
            </a:r>
            <a:r>
              <a:rPr lang="en-US" dirty="0"/>
              <a:t>, was so jealous of Guru Arjun Dev’s popularity that he had the Guru tortured and executed on a false charge.</a:t>
            </a:r>
          </a:p>
          <a:p>
            <a:r>
              <a:rPr lang="en-US" b="1" dirty="0"/>
              <a:t>Guru </a:t>
            </a:r>
            <a:r>
              <a:rPr lang="en-US" b="1" dirty="0" err="1"/>
              <a:t>Hargobind</a:t>
            </a:r>
            <a:r>
              <a:rPr lang="en-US" b="1" dirty="0"/>
              <a:t> </a:t>
            </a:r>
            <a:r>
              <a:rPr lang="en-US" dirty="0"/>
              <a:t>(1595–1644), </a:t>
            </a:r>
            <a:r>
              <a:rPr lang="en-US" b="1" dirty="0"/>
              <a:t>the Sixth Guru</a:t>
            </a:r>
            <a:r>
              <a:rPr lang="en-US" dirty="0"/>
              <a:t>, established a Sikh army to defend the weak of all religions against tyranny. He carried two swords, one symbolizing temporal power, the other spiritual power.</a:t>
            </a:r>
          </a:p>
        </p:txBody>
      </p:sp>
    </p:spTree>
    <p:extLst>
      <p:ext uri="{BB962C8B-B14F-4D97-AF65-F5344CB8AC3E}">
        <p14:creationId xmlns:p14="http://schemas.microsoft.com/office/powerpoint/2010/main" val="3961421763"/>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11.2 The succession of Gurus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a:bodyPr>
          <a:lstStyle/>
          <a:p>
            <a:r>
              <a:rPr lang="en-US" dirty="0"/>
              <a:t>The Seventh Guru, Har Rai (1630–1661), was a pacifist who advocated service to humanity.</a:t>
            </a:r>
          </a:p>
          <a:p>
            <a:r>
              <a:rPr lang="en-US" dirty="0"/>
              <a:t>The Eighth Guru, Har Krishnan (1656–1664) became guru at the age of five and died when he was eight.</a:t>
            </a:r>
          </a:p>
        </p:txBody>
      </p:sp>
    </p:spTree>
    <p:extLst>
      <p:ext uri="{BB962C8B-B14F-4D97-AF65-F5344CB8AC3E}">
        <p14:creationId xmlns:p14="http://schemas.microsoft.com/office/powerpoint/2010/main" val="2079494440"/>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11.2 The succession of Gurus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lnSpcReduction="10000"/>
          </a:bodyPr>
          <a:lstStyle/>
          <a:p>
            <a:r>
              <a:rPr lang="en-US" b="1" dirty="0"/>
              <a:t>The Ninth Guru, </a:t>
            </a:r>
            <a:r>
              <a:rPr lang="en-US" b="1" dirty="0" err="1"/>
              <a:t>Tegh</a:t>
            </a:r>
            <a:r>
              <a:rPr lang="en-US" b="1" dirty="0"/>
              <a:t> Bahadur (1621–1675), was martyred.</a:t>
            </a:r>
          </a:p>
          <a:p>
            <a:r>
              <a:rPr lang="en-US" dirty="0"/>
              <a:t>According to Sikh tradition he came to the aid of Hindus who were facing forced conversion to Islam; despite rejecting Hindu religious belief and practice, he wished to defend religious freedom.</a:t>
            </a:r>
          </a:p>
          <a:p>
            <a:r>
              <a:rPr lang="en-US" dirty="0"/>
              <a:t>He was imprisoned by the Mughal emperor Aurangzeb and then publicly executed.</a:t>
            </a:r>
          </a:p>
        </p:txBody>
      </p:sp>
    </p:spTree>
    <p:extLst>
      <p:ext uri="{BB962C8B-B14F-4D97-AF65-F5344CB8AC3E}">
        <p14:creationId xmlns:p14="http://schemas.microsoft.com/office/powerpoint/2010/main" val="118934058"/>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D7D41-0A6B-4530-A77B-AB9595499662}"/>
              </a:ext>
            </a:extLst>
          </p:cNvPr>
          <p:cNvSpPr>
            <a:spLocks noGrp="1"/>
          </p:cNvSpPr>
          <p:nvPr>
            <p:ph type="title"/>
          </p:nvPr>
        </p:nvSpPr>
        <p:spPr/>
        <p:txBody>
          <a:bodyPr/>
          <a:lstStyle/>
          <a:p>
            <a:r>
              <a:rPr lang="en-US" dirty="0" err="1"/>
              <a:t>Sikhi</a:t>
            </a:r>
            <a:endParaRPr lang="en-US" dirty="0"/>
          </a:p>
        </p:txBody>
      </p:sp>
      <p:sp>
        <p:nvSpPr>
          <p:cNvPr id="3" name="Content Placeholder 2">
            <a:extLst>
              <a:ext uri="{FF2B5EF4-FFF2-40B4-BE49-F238E27FC236}">
                <a16:creationId xmlns:a16="http://schemas.microsoft.com/office/drawing/2014/main" id="{F28282B5-9A37-493F-99A8-47A2FD1C80BA}"/>
              </a:ext>
            </a:extLst>
          </p:cNvPr>
          <p:cNvSpPr>
            <a:spLocks noGrp="1"/>
          </p:cNvSpPr>
          <p:nvPr>
            <p:ph idx="1"/>
          </p:nvPr>
        </p:nvSpPr>
        <p:spPr/>
        <p:txBody>
          <a:bodyPr>
            <a:normAutofit lnSpcReduction="10000"/>
          </a:bodyPr>
          <a:lstStyle/>
          <a:p>
            <a:r>
              <a:rPr lang="en-US" b="0" i="0" dirty="0">
                <a:solidFill>
                  <a:srgbClr val="333333"/>
                </a:solidFill>
                <a:effectLst/>
                <a:latin typeface="azo-sans-web"/>
              </a:rPr>
              <a:t>I am using the term ‘</a:t>
            </a:r>
            <a:r>
              <a:rPr lang="en-US" b="0" i="0" dirty="0" err="1">
                <a:solidFill>
                  <a:srgbClr val="333333"/>
                </a:solidFill>
                <a:effectLst/>
                <a:latin typeface="azo-sans-web"/>
              </a:rPr>
              <a:t>Sikhi</a:t>
            </a:r>
            <a:r>
              <a:rPr lang="en-US" b="0" i="0" dirty="0">
                <a:solidFill>
                  <a:srgbClr val="333333"/>
                </a:solidFill>
                <a:effectLst/>
                <a:latin typeface="azo-sans-web"/>
              </a:rPr>
              <a:t>’ within this </a:t>
            </a:r>
            <a:r>
              <a:rPr lang="en-US" b="0" i="0" dirty="0" err="1">
                <a:solidFill>
                  <a:srgbClr val="333333"/>
                </a:solidFill>
                <a:effectLst/>
                <a:latin typeface="azo-sans-web"/>
              </a:rPr>
              <a:t>Powerpoint</a:t>
            </a:r>
            <a:r>
              <a:rPr lang="en-US" b="0" i="0" dirty="0">
                <a:solidFill>
                  <a:srgbClr val="333333"/>
                </a:solidFill>
                <a:effectLst/>
                <a:latin typeface="azo-sans-web"/>
              </a:rPr>
              <a:t> and in my lecture, as a more accurate name for the beliefs and life of Sikh people. The word ‘Sikhism’ was coined by the British Raj, it was not a term Sikhs used themselves. Professor Arvind-Pal Singh </a:t>
            </a:r>
            <a:r>
              <a:rPr lang="en-US" b="0" i="0" dirty="0" err="1">
                <a:solidFill>
                  <a:srgbClr val="333333"/>
                </a:solidFill>
                <a:effectLst/>
                <a:latin typeface="azo-sans-web"/>
              </a:rPr>
              <a:t>Mandair</a:t>
            </a:r>
            <a:r>
              <a:rPr lang="en-US" b="0" i="0" dirty="0">
                <a:solidFill>
                  <a:srgbClr val="333333"/>
                </a:solidFill>
                <a:effectLst/>
                <a:latin typeface="azo-sans-web"/>
              </a:rPr>
              <a:t> describes the term as a ‘colonial construct.’ The word ‘Sikh’ comes from the Punjabi verb ‘</a:t>
            </a:r>
            <a:r>
              <a:rPr lang="en-US" b="0" i="0" dirty="0" err="1">
                <a:solidFill>
                  <a:srgbClr val="333333"/>
                </a:solidFill>
                <a:effectLst/>
                <a:latin typeface="azo-sans-web"/>
              </a:rPr>
              <a:t>Sikhana</a:t>
            </a:r>
            <a:r>
              <a:rPr lang="en-US" b="0" i="0" dirty="0">
                <a:solidFill>
                  <a:srgbClr val="333333"/>
                </a:solidFill>
                <a:effectLst/>
                <a:latin typeface="azo-sans-web"/>
              </a:rPr>
              <a:t>’, meaning ‘to learn’. Thus a ‘Sikh’ is one who learns. </a:t>
            </a:r>
            <a:endParaRPr lang="en-US" dirty="0"/>
          </a:p>
        </p:txBody>
      </p:sp>
    </p:spTree>
    <p:extLst>
      <p:ext uri="{BB962C8B-B14F-4D97-AF65-F5344CB8AC3E}">
        <p14:creationId xmlns:p14="http://schemas.microsoft.com/office/powerpoint/2010/main" val="1634899935"/>
      </p:ext>
    </p:extLst>
  </p:cSld>
  <p:clrMapOvr>
    <a:masterClrMapping/>
  </p:clrMapOvr>
  <mc:AlternateContent xmlns:mc="http://schemas.openxmlformats.org/markup-compatibility/2006" xmlns:p14="http://schemas.microsoft.com/office/powerpoint/2010/main">
    <mc:Choice Requires="p14">
      <p:transition spd="slow" p14:dur="2000" advTm="66304"/>
    </mc:Choice>
    <mc:Fallback xmlns="">
      <p:transition spd="slow" advTm="6630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11.2 The succession of Gurus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a:bodyPr>
          <a:lstStyle/>
          <a:p>
            <a:r>
              <a:rPr lang="en-US" dirty="0"/>
              <a:t>Guru </a:t>
            </a:r>
            <a:r>
              <a:rPr lang="en-US" dirty="0" err="1"/>
              <a:t>Tegh</a:t>
            </a:r>
            <a:r>
              <a:rPr lang="en-US" dirty="0"/>
              <a:t> Bahadur’s son, Gobind Singh (1666–1708), became the Tenth Guru.</a:t>
            </a:r>
          </a:p>
          <a:p>
            <a:r>
              <a:rPr lang="en-US" dirty="0"/>
              <a:t>Sikh tradition reports that in 1699, he called his followers to a special assembly and asked for five volunteers willing to offer their heads to protect religious ideals.</a:t>
            </a:r>
          </a:p>
        </p:txBody>
      </p:sp>
    </p:spTree>
    <p:extLst>
      <p:ext uri="{BB962C8B-B14F-4D97-AF65-F5344CB8AC3E}">
        <p14:creationId xmlns:p14="http://schemas.microsoft.com/office/powerpoint/2010/main" val="285006228"/>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11.2 The succession of Gurus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a:bodyPr>
          <a:lstStyle/>
          <a:p>
            <a:r>
              <a:rPr lang="en-US" dirty="0"/>
              <a:t>Each of the five was taken into a tent; as each one entered, Guru Gobind Singh came out shortly afterward with a bloody sword.</a:t>
            </a:r>
          </a:p>
          <a:p>
            <a:r>
              <a:rPr lang="en-US" dirty="0"/>
              <a:t>Some accounts state that the blood came from a goat; others report that Guru Gobind Singh killed but then resurrected the men, who were thenceforth known as the Five Beloved Ones.</a:t>
            </a:r>
          </a:p>
        </p:txBody>
      </p:sp>
    </p:spTree>
    <p:extLst>
      <p:ext uri="{BB962C8B-B14F-4D97-AF65-F5344CB8AC3E}">
        <p14:creationId xmlns:p14="http://schemas.microsoft.com/office/powerpoint/2010/main" val="700109678"/>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11.2 The succession of Gurus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a:bodyPr>
          <a:lstStyle/>
          <a:p>
            <a:r>
              <a:rPr lang="en-US" dirty="0"/>
              <a:t>Guru Gobind Singh then established a new rite of initiation that involved using </a:t>
            </a:r>
            <a:r>
              <a:rPr lang="en-US" b="1" dirty="0" err="1"/>
              <a:t>amrit</a:t>
            </a:r>
            <a:r>
              <a:rPr lang="en-US" dirty="0"/>
              <a:t>, water stirred with a double-edged sword to make the Sikhs heroes and mixed with sugar to make them compassionate.</a:t>
            </a:r>
          </a:p>
        </p:txBody>
      </p:sp>
    </p:spTree>
    <p:extLst>
      <p:ext uri="{BB962C8B-B14F-4D97-AF65-F5344CB8AC3E}">
        <p14:creationId xmlns:p14="http://schemas.microsoft.com/office/powerpoint/2010/main" val="2265633205"/>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11.2 The succession of Gurus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a:bodyPr>
          <a:lstStyle/>
          <a:p>
            <a:r>
              <a:rPr lang="en-US" dirty="0"/>
              <a:t>Guru Gobind Singh first initiated the </a:t>
            </a:r>
            <a:r>
              <a:rPr lang="en-US" b="1" dirty="0"/>
              <a:t>Five Beloved Ones</a:t>
            </a:r>
            <a:r>
              <a:rPr lang="en-US" dirty="0"/>
              <a:t> and then had them initiate him.</a:t>
            </a:r>
          </a:p>
          <a:p>
            <a:r>
              <a:rPr lang="en-US" dirty="0"/>
              <a:t>Men who undergo this initiation take the surname </a:t>
            </a:r>
            <a:r>
              <a:rPr lang="en-US" b="1" dirty="0"/>
              <a:t>Singh (“lion”) </a:t>
            </a:r>
            <a:r>
              <a:rPr lang="en-US" dirty="0"/>
              <a:t>and women who do so take the surname </a:t>
            </a:r>
            <a:r>
              <a:rPr lang="en-US" b="1" dirty="0"/>
              <a:t>Kaur (“princess”).</a:t>
            </a:r>
          </a:p>
          <a:p>
            <a:r>
              <a:rPr lang="en-US" dirty="0"/>
              <a:t>These initiates form the </a:t>
            </a:r>
            <a:r>
              <a:rPr lang="en-US" b="1" dirty="0"/>
              <a:t>Khalsa</a:t>
            </a:r>
            <a:r>
              <a:rPr lang="en-US" dirty="0"/>
              <a:t> </a:t>
            </a:r>
            <a:r>
              <a:rPr lang="en-US" b="1" dirty="0"/>
              <a:t>(“pure ones”).</a:t>
            </a:r>
          </a:p>
        </p:txBody>
      </p:sp>
    </p:spTree>
    <p:extLst>
      <p:ext uri="{BB962C8B-B14F-4D97-AF65-F5344CB8AC3E}">
        <p14:creationId xmlns:p14="http://schemas.microsoft.com/office/powerpoint/2010/main" val="495206778"/>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11.2 The succession of Gurus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a:bodyPr>
          <a:lstStyle/>
          <a:p>
            <a:r>
              <a:rPr lang="en-US" dirty="0"/>
              <a:t>Khalsa male initiates are to wear five symbols (known as the </a:t>
            </a:r>
            <a:r>
              <a:rPr lang="en-US" b="1" dirty="0"/>
              <a:t>Five Ks </a:t>
            </a:r>
            <a:r>
              <a:rPr lang="en-US" dirty="0"/>
              <a:t>because in </a:t>
            </a:r>
            <a:r>
              <a:rPr lang="en-US" b="1" dirty="0"/>
              <a:t>Punjabi</a:t>
            </a:r>
            <a:r>
              <a:rPr lang="en-US" dirty="0"/>
              <a:t> each begins with the letter “k”): </a:t>
            </a:r>
          </a:p>
          <a:p>
            <a:pPr marL="514350" indent="-514350">
              <a:buAutoNum type="arabicPeriod"/>
            </a:pPr>
            <a:r>
              <a:rPr lang="en-US" dirty="0"/>
              <a:t>uncut hair worn under a turban</a:t>
            </a:r>
          </a:p>
          <a:p>
            <a:pPr marL="514350" indent="-514350">
              <a:buAutoNum type="arabicPeriod"/>
            </a:pPr>
            <a:r>
              <a:rPr lang="en-US" dirty="0"/>
              <a:t>a comb to keep the hair tidy</a:t>
            </a:r>
          </a:p>
          <a:p>
            <a:pPr marL="514350" indent="-514350">
              <a:buAutoNum type="arabicPeriod"/>
            </a:pPr>
            <a:r>
              <a:rPr lang="en-US" dirty="0"/>
              <a:t>a steel bracelet</a:t>
            </a:r>
          </a:p>
          <a:p>
            <a:pPr marL="514350" indent="-514350">
              <a:buAutoNum type="arabicPeriod"/>
            </a:pPr>
            <a:r>
              <a:rPr lang="en-US" dirty="0"/>
              <a:t>drawstring </a:t>
            </a:r>
            <a:r>
              <a:rPr lang="en-US" dirty="0" err="1"/>
              <a:t>underbreeches</a:t>
            </a:r>
            <a:r>
              <a:rPr lang="en-US" dirty="0"/>
              <a:t>, </a:t>
            </a:r>
          </a:p>
          <a:p>
            <a:pPr marL="514350" indent="-514350">
              <a:buAutoNum type="arabicPeriod"/>
            </a:pPr>
            <a:r>
              <a:rPr lang="en-US" dirty="0"/>
              <a:t>and a sword.</a:t>
            </a:r>
            <a:endParaRPr lang="en-US" b="1" dirty="0"/>
          </a:p>
        </p:txBody>
      </p:sp>
    </p:spTree>
    <p:extLst>
      <p:ext uri="{BB962C8B-B14F-4D97-AF65-F5344CB8AC3E}">
        <p14:creationId xmlns:p14="http://schemas.microsoft.com/office/powerpoint/2010/main" val="244117470"/>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11.2 The succession of Gurus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fontScale="92500"/>
          </a:bodyPr>
          <a:lstStyle/>
          <a:p>
            <a:r>
              <a:rPr lang="en-US" dirty="0"/>
              <a:t>Women may adopt some of the five symbols but typically do not wear a turban.</a:t>
            </a:r>
          </a:p>
          <a:p>
            <a:r>
              <a:rPr lang="en-US" dirty="0"/>
              <a:t>There are many interpretations of the significance of the Five Ks; especially important is that the uniform symbols indicate a spirit of equality among Sikhs regardless of caste or socioeconomic status.</a:t>
            </a:r>
          </a:p>
          <a:p>
            <a:r>
              <a:rPr lang="en-US" dirty="0"/>
              <a:t>The sword is often a metaphor for divine wisdom that cuts through ignorance and egocentrism.</a:t>
            </a:r>
            <a:endParaRPr lang="en-US" b="1" dirty="0"/>
          </a:p>
        </p:txBody>
      </p:sp>
    </p:spTree>
    <p:extLst>
      <p:ext uri="{BB962C8B-B14F-4D97-AF65-F5344CB8AC3E}">
        <p14:creationId xmlns:p14="http://schemas.microsoft.com/office/powerpoint/2010/main" val="186400150"/>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11.2 The succession of Gurus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lnSpcReduction="10000"/>
          </a:bodyPr>
          <a:lstStyle/>
          <a:p>
            <a:r>
              <a:rPr lang="en-US" dirty="0"/>
              <a:t>Sikh tradition also records that Guru Gobind Singh established a disciplinary code for the Khalsa, which included rules against tobacco use, adultery, and consumption of meat slaughtered in Muslim fashion.</a:t>
            </a:r>
          </a:p>
          <a:p>
            <a:r>
              <a:rPr lang="en-US" dirty="0"/>
              <a:t>Before his death, </a:t>
            </a:r>
            <a:r>
              <a:rPr lang="en-US" b="1" dirty="0"/>
              <a:t>Guru Gobind Singh declared an end to the human succession of Gurus</a:t>
            </a:r>
            <a:r>
              <a:rPr lang="en-US" dirty="0"/>
              <a:t> and declared that </a:t>
            </a:r>
            <a:r>
              <a:rPr lang="en-US" b="1" dirty="0"/>
              <a:t>the Guru’s authority would thereafter reside in the Adi </a:t>
            </a:r>
            <a:r>
              <a:rPr lang="en-US" b="1" dirty="0" err="1"/>
              <a:t>Granth</a:t>
            </a:r>
            <a:r>
              <a:rPr lang="en-US" dirty="0"/>
              <a:t>. </a:t>
            </a:r>
          </a:p>
        </p:txBody>
      </p:sp>
    </p:spTree>
    <p:extLst>
      <p:ext uri="{BB962C8B-B14F-4D97-AF65-F5344CB8AC3E}">
        <p14:creationId xmlns:p14="http://schemas.microsoft.com/office/powerpoint/2010/main" val="1348290309"/>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11.2 The succession of Gurus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a:bodyPr>
          <a:lstStyle/>
          <a:p>
            <a:r>
              <a:rPr lang="en-US" dirty="0"/>
              <a:t>Thenceforth, </a:t>
            </a:r>
            <a:r>
              <a:rPr lang="en-US" b="1" dirty="0"/>
              <a:t>the Adi </a:t>
            </a:r>
            <a:r>
              <a:rPr lang="en-US" b="1" dirty="0" err="1"/>
              <a:t>Granth</a:t>
            </a:r>
            <a:r>
              <a:rPr lang="en-US" b="1" dirty="0"/>
              <a:t>, </a:t>
            </a:r>
            <a:r>
              <a:rPr lang="en-US" dirty="0"/>
              <a:t>which now included hymns of the later gurus, </a:t>
            </a:r>
            <a:r>
              <a:rPr lang="en-US" b="1" dirty="0"/>
              <a:t>became known as the Guru </a:t>
            </a:r>
            <a:r>
              <a:rPr lang="en-US" b="1" dirty="0" err="1"/>
              <a:t>Granth</a:t>
            </a:r>
            <a:r>
              <a:rPr lang="en-US" b="1" dirty="0"/>
              <a:t> Sahib.</a:t>
            </a:r>
          </a:p>
          <a:p>
            <a:r>
              <a:rPr lang="en-US" dirty="0"/>
              <a:t>The Sikh Gurus did not instruct their followers to convert others, but the </a:t>
            </a:r>
            <a:r>
              <a:rPr lang="en-US" b="1" dirty="0" err="1"/>
              <a:t>Udasis</a:t>
            </a:r>
            <a:r>
              <a:rPr lang="en-US" dirty="0"/>
              <a:t>, established by Guru Nanak’s son Baba Siri Chand, helped spread the message of Sikhism.</a:t>
            </a:r>
          </a:p>
        </p:txBody>
      </p:sp>
    </p:spTree>
    <p:extLst>
      <p:ext uri="{BB962C8B-B14F-4D97-AF65-F5344CB8AC3E}">
        <p14:creationId xmlns:p14="http://schemas.microsoft.com/office/powerpoint/2010/main" val="1684153692"/>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11.3 Sikh rule and India’s independence movement</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lnSpcReduction="10000"/>
          </a:bodyPr>
          <a:lstStyle/>
          <a:p>
            <a:r>
              <a:rPr lang="en-US" dirty="0"/>
              <a:t>Sikhs gained political power during the early nineteenth century but were conquered by the British in 1849.</a:t>
            </a:r>
          </a:p>
          <a:p>
            <a:r>
              <a:rPr lang="en-US" dirty="0"/>
              <a:t>Sikhs were prominently involved and made significant contributions in the struggle for independence from the British.</a:t>
            </a:r>
          </a:p>
          <a:p>
            <a:r>
              <a:rPr lang="en-US" dirty="0"/>
              <a:t>Many Sikhs were examples of nonviolent resistance to oppression despite their military abilities.</a:t>
            </a:r>
          </a:p>
        </p:txBody>
      </p:sp>
    </p:spTree>
    <p:extLst>
      <p:ext uri="{BB962C8B-B14F-4D97-AF65-F5344CB8AC3E}">
        <p14:creationId xmlns:p14="http://schemas.microsoft.com/office/powerpoint/2010/main" val="3445939094"/>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11.3 Sikh rule and India’s independence movement</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fontScale="92500" lnSpcReduction="20000"/>
          </a:bodyPr>
          <a:lstStyle/>
          <a:p>
            <a:r>
              <a:rPr lang="en-US" dirty="0"/>
              <a:t>The British left India in 1947, creating a new nation of India and Pakistan. The partition of Indian impacted the Sikhs, and approximately two-thirds of the Punjab, the homeland of the Sikhs, became part of West Pakistan. </a:t>
            </a:r>
          </a:p>
          <a:p>
            <a:r>
              <a:rPr lang="en-US" dirty="0"/>
              <a:t>Two million Sikhs who lived there were forced to migrate to the eastern border under extreme conditions of hardship. They even left behind certain sacred sites.</a:t>
            </a:r>
          </a:p>
          <a:p>
            <a:r>
              <a:rPr lang="en-US" dirty="0"/>
              <a:t>Resistance to oppression has remained the hallmark of Sikhism.</a:t>
            </a:r>
          </a:p>
        </p:txBody>
      </p:sp>
    </p:spTree>
    <p:extLst>
      <p:ext uri="{BB962C8B-B14F-4D97-AF65-F5344CB8AC3E}">
        <p14:creationId xmlns:p14="http://schemas.microsoft.com/office/powerpoint/2010/main" val="4244996011"/>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D7D41-0A6B-4530-A77B-AB9595499662}"/>
              </a:ext>
            </a:extLst>
          </p:cNvPr>
          <p:cNvSpPr>
            <a:spLocks noGrp="1"/>
          </p:cNvSpPr>
          <p:nvPr>
            <p:ph type="title"/>
          </p:nvPr>
        </p:nvSpPr>
        <p:spPr/>
        <p:txBody>
          <a:bodyPr/>
          <a:lstStyle/>
          <a:p>
            <a:r>
              <a:rPr lang="en-US" dirty="0" err="1"/>
              <a:t>Sikhi</a:t>
            </a:r>
            <a:endParaRPr lang="en-US" dirty="0"/>
          </a:p>
        </p:txBody>
      </p:sp>
      <p:sp>
        <p:nvSpPr>
          <p:cNvPr id="3" name="Content Placeholder 2">
            <a:extLst>
              <a:ext uri="{FF2B5EF4-FFF2-40B4-BE49-F238E27FC236}">
                <a16:creationId xmlns:a16="http://schemas.microsoft.com/office/drawing/2014/main" id="{F28282B5-9A37-493F-99A8-47A2FD1C80BA}"/>
              </a:ext>
            </a:extLst>
          </p:cNvPr>
          <p:cNvSpPr>
            <a:spLocks noGrp="1"/>
          </p:cNvSpPr>
          <p:nvPr>
            <p:ph idx="1"/>
          </p:nvPr>
        </p:nvSpPr>
        <p:spPr/>
        <p:txBody>
          <a:bodyPr>
            <a:normAutofit/>
          </a:bodyPr>
          <a:lstStyle/>
          <a:p>
            <a:r>
              <a:rPr lang="en-US" b="0" i="0" dirty="0">
                <a:solidFill>
                  <a:srgbClr val="333333"/>
                </a:solidFill>
                <a:effectLst/>
                <a:latin typeface="azo-sans-web"/>
              </a:rPr>
              <a:t>The term ‘</a:t>
            </a:r>
            <a:r>
              <a:rPr lang="en-US" b="0" i="0" dirty="0" err="1">
                <a:solidFill>
                  <a:srgbClr val="333333"/>
                </a:solidFill>
                <a:effectLst/>
                <a:latin typeface="azo-sans-web"/>
              </a:rPr>
              <a:t>Sikhi</a:t>
            </a:r>
            <a:r>
              <a:rPr lang="en-US" b="0" i="0" dirty="0">
                <a:solidFill>
                  <a:srgbClr val="333333"/>
                </a:solidFill>
                <a:effectLst/>
                <a:latin typeface="azo-sans-web"/>
              </a:rPr>
              <a:t>’ as opposed to ‘Sikhism’ implies a continuous state of learning and engagement, rather than a box into which people can be placed. </a:t>
            </a:r>
            <a:r>
              <a:rPr lang="en-US" b="0" i="0" dirty="0" err="1">
                <a:solidFill>
                  <a:srgbClr val="333333"/>
                </a:solidFill>
                <a:effectLst/>
                <a:latin typeface="azo-sans-web"/>
              </a:rPr>
              <a:t>Sikhi</a:t>
            </a:r>
            <a:r>
              <a:rPr lang="en-US" b="0" i="0" dirty="0">
                <a:solidFill>
                  <a:srgbClr val="333333"/>
                </a:solidFill>
                <a:effectLst/>
                <a:latin typeface="azo-sans-web"/>
              </a:rPr>
              <a:t> is not an ‘ism’, it is a way of life.</a:t>
            </a:r>
            <a:r>
              <a:rPr lang="en-US" dirty="0"/>
              <a:t> The indigenous terms </a:t>
            </a:r>
            <a:r>
              <a:rPr lang="en-US" i="1" dirty="0" err="1"/>
              <a:t>sikhi</a:t>
            </a:r>
            <a:r>
              <a:rPr lang="en-US" dirty="0"/>
              <a:t>, </a:t>
            </a:r>
            <a:r>
              <a:rPr lang="en-US" i="1" dirty="0" err="1"/>
              <a:t>gursikhi</a:t>
            </a:r>
            <a:r>
              <a:rPr lang="en-US" dirty="0"/>
              <a:t>, </a:t>
            </a:r>
            <a:r>
              <a:rPr lang="en-US" i="1" dirty="0" err="1"/>
              <a:t>gurmat</a:t>
            </a:r>
            <a:r>
              <a:rPr lang="en-US" i="1" dirty="0"/>
              <a:t> </a:t>
            </a:r>
            <a:r>
              <a:rPr lang="en-US" dirty="0"/>
              <a:t>“teachings of the Sikh Gurus” or </a:t>
            </a:r>
            <a:r>
              <a:rPr lang="en-US" i="1" dirty="0" err="1"/>
              <a:t>dharam</a:t>
            </a:r>
            <a:r>
              <a:rPr lang="en-US" i="1" dirty="0"/>
              <a:t> </a:t>
            </a:r>
            <a:r>
              <a:rPr lang="en-US" dirty="0"/>
              <a:t>“duty, righteousness, law, sacred duty” are extensively used by Sikhs who speak Punjabi.</a:t>
            </a:r>
          </a:p>
        </p:txBody>
      </p:sp>
    </p:spTree>
    <p:extLst>
      <p:ext uri="{BB962C8B-B14F-4D97-AF65-F5344CB8AC3E}">
        <p14:creationId xmlns:p14="http://schemas.microsoft.com/office/powerpoint/2010/main" val="1821540276"/>
      </p:ext>
    </p:extLst>
  </p:cSld>
  <p:clrMapOvr>
    <a:masterClrMapping/>
  </p:clrMapOvr>
  <mc:AlternateContent xmlns:mc="http://schemas.openxmlformats.org/markup-compatibility/2006" xmlns:p14="http://schemas.microsoft.com/office/powerpoint/2010/main">
    <mc:Choice Requires="p14">
      <p:transition spd="slow" p14:dur="2000" advTm="38742"/>
    </mc:Choice>
    <mc:Fallback xmlns="">
      <p:transition spd="slow" advTm="3874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11.4 Central beliefs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lnSpcReduction="10000"/>
          </a:bodyPr>
          <a:lstStyle/>
          <a:p>
            <a:r>
              <a:rPr lang="en-US" dirty="0"/>
              <a:t>Sikhs’ major focus is loving devotion to one God, </a:t>
            </a:r>
            <a:r>
              <a:rPr lang="en-US" b="1" dirty="0"/>
              <a:t>whom Sikhs recognize as the same One who is worshiped by different names around the world</a:t>
            </a:r>
            <a:r>
              <a:rPr lang="en-US" dirty="0"/>
              <a:t>. </a:t>
            </a:r>
            <a:r>
              <a:rPr lang="en-US" b="1" dirty="0"/>
              <a:t>God is formless, beyond time and space, the only truth, the only reality</a:t>
            </a:r>
            <a:r>
              <a:rPr lang="en-US" dirty="0"/>
              <a:t>.</a:t>
            </a:r>
          </a:p>
          <a:p>
            <a:r>
              <a:rPr lang="en-US" dirty="0"/>
              <a:t>This boundless concept was initially set forth in </a:t>
            </a:r>
            <a:r>
              <a:rPr lang="en-US" b="1" dirty="0"/>
              <a:t>Guru Nanak’s Mul Mantra </a:t>
            </a:r>
            <a:r>
              <a:rPr lang="en-US" dirty="0"/>
              <a:t>(</a:t>
            </a:r>
            <a:r>
              <a:rPr lang="en-US" b="1" dirty="0"/>
              <a:t>basic sacred chant</a:t>
            </a:r>
            <a:r>
              <a:rPr lang="en-US" dirty="0"/>
              <a:t>), which prefaces the Guru </a:t>
            </a:r>
            <a:r>
              <a:rPr lang="en-US" dirty="0" err="1"/>
              <a:t>Granth</a:t>
            </a:r>
            <a:r>
              <a:rPr lang="en-US" dirty="0"/>
              <a:t> Sahib, and </a:t>
            </a:r>
            <a:r>
              <a:rPr lang="en-US" b="1" dirty="0" err="1"/>
              <a:t>JapJi</a:t>
            </a:r>
            <a:r>
              <a:rPr lang="en-US" dirty="0"/>
              <a:t> (the first morning prayers of Sikhs).</a:t>
            </a:r>
          </a:p>
        </p:txBody>
      </p:sp>
    </p:spTree>
    <p:extLst>
      <p:ext uri="{BB962C8B-B14F-4D97-AF65-F5344CB8AC3E}">
        <p14:creationId xmlns:p14="http://schemas.microsoft.com/office/powerpoint/2010/main" val="1757921251"/>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11.4 Central beliefs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lnSpcReduction="10000"/>
          </a:bodyPr>
          <a:lstStyle/>
          <a:p>
            <a:r>
              <a:rPr lang="en-US" dirty="0"/>
              <a:t>Sikhs often refer to God as </a:t>
            </a:r>
            <a:r>
              <a:rPr lang="en-US" b="1" dirty="0"/>
              <a:t>Sat</a:t>
            </a:r>
            <a:r>
              <a:rPr lang="en-US" dirty="0"/>
              <a:t> (“truth”) or </a:t>
            </a:r>
            <a:r>
              <a:rPr lang="en-US" b="1" dirty="0" err="1"/>
              <a:t>Ik</a:t>
            </a:r>
            <a:r>
              <a:rPr lang="en-US" b="1" dirty="0"/>
              <a:t> Onkar </a:t>
            </a:r>
            <a:r>
              <a:rPr lang="en-US" dirty="0"/>
              <a:t>(“One Supreme Being”).</a:t>
            </a:r>
          </a:p>
          <a:p>
            <a:r>
              <a:rPr lang="en-US" dirty="0"/>
              <a:t>Guru Gobind Singh offered a litany of praises of the boundless, formless One in his composition, </a:t>
            </a:r>
            <a:r>
              <a:rPr lang="en-US" b="1" dirty="0"/>
              <a:t>Jaap Sahib</a:t>
            </a:r>
            <a:r>
              <a:rPr lang="en-US" dirty="0"/>
              <a:t>.</a:t>
            </a:r>
          </a:p>
          <a:p>
            <a:r>
              <a:rPr lang="en-US" dirty="0"/>
              <a:t>According to Sikh belief, God’s light shines through the Gurus and the Guru </a:t>
            </a:r>
            <a:r>
              <a:rPr lang="en-US" dirty="0" err="1"/>
              <a:t>Granth</a:t>
            </a:r>
            <a:r>
              <a:rPr lang="en-US" dirty="0"/>
              <a:t> Sahib, and indeed all of creation, in which </a:t>
            </a:r>
            <a:r>
              <a:rPr lang="en-US" b="1" dirty="0"/>
              <a:t>Nam or the Holy Name of God dwells.</a:t>
            </a:r>
          </a:p>
        </p:txBody>
      </p:sp>
    </p:spTree>
    <p:extLst>
      <p:ext uri="{BB962C8B-B14F-4D97-AF65-F5344CB8AC3E}">
        <p14:creationId xmlns:p14="http://schemas.microsoft.com/office/powerpoint/2010/main" val="3198416364"/>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11.4 Central beliefs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fontScale="92500" lnSpcReduction="20000"/>
          </a:bodyPr>
          <a:lstStyle/>
          <a:p>
            <a:r>
              <a:rPr lang="en-US" dirty="0"/>
              <a:t>Sikhism shares with Hinduism belief in karma and reincarnation; for Sikhs, the ultimate goal is mystical union with the divine.</a:t>
            </a:r>
          </a:p>
          <a:p>
            <a:r>
              <a:rPr lang="en-US" b="1" dirty="0"/>
              <a:t>Sant-</a:t>
            </a:r>
            <a:r>
              <a:rPr lang="en-US" b="1" dirty="0" err="1"/>
              <a:t>sipahis</a:t>
            </a:r>
            <a:r>
              <a:rPr lang="en-US" dirty="0"/>
              <a:t> (saint-soldiers) are pledged to protect freedom of all religions.</a:t>
            </a:r>
          </a:p>
          <a:p>
            <a:r>
              <a:rPr lang="en-US" dirty="0"/>
              <a:t>Service is highly valued and especially practiced by the group of Sikhs known as </a:t>
            </a:r>
            <a:r>
              <a:rPr lang="en-US" b="1" dirty="0"/>
              <a:t>Seva </a:t>
            </a:r>
            <a:r>
              <a:rPr lang="en-US" b="1" dirty="0" err="1"/>
              <a:t>Panthis</a:t>
            </a:r>
            <a:r>
              <a:rPr lang="en-US" dirty="0"/>
              <a:t>.</a:t>
            </a:r>
          </a:p>
          <a:p>
            <a:r>
              <a:rPr lang="en-US" dirty="0"/>
              <a:t>Sikhs are to recognize God in the world through work, worship, and charity.</a:t>
            </a:r>
          </a:p>
          <a:p>
            <a:r>
              <a:rPr lang="en-US" dirty="0"/>
              <a:t>Ego is considered a major obstacle to God realization.</a:t>
            </a:r>
            <a:endParaRPr lang="en-US" b="1" dirty="0"/>
          </a:p>
        </p:txBody>
      </p:sp>
    </p:spTree>
    <p:extLst>
      <p:ext uri="{BB962C8B-B14F-4D97-AF65-F5344CB8AC3E}">
        <p14:creationId xmlns:p14="http://schemas.microsoft.com/office/powerpoint/2010/main" val="2089509441"/>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11.4 Central beliefs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a:bodyPr>
          <a:lstStyle/>
          <a:p>
            <a:r>
              <a:rPr lang="en-US" dirty="0"/>
              <a:t>There have been respected women in the tradition who have fought to defend the faith.</a:t>
            </a:r>
          </a:p>
          <a:p>
            <a:r>
              <a:rPr lang="en-US" dirty="0"/>
              <a:t>Still, preference for sons over daughters persisted among Sikhs; in 2001, the chief Sikh authorities issued an order that anyone practicing female feticide would be excommunicated.</a:t>
            </a:r>
            <a:endParaRPr lang="en-US" b="1" dirty="0"/>
          </a:p>
        </p:txBody>
      </p:sp>
    </p:spTree>
    <p:extLst>
      <p:ext uri="{BB962C8B-B14F-4D97-AF65-F5344CB8AC3E}">
        <p14:creationId xmlns:p14="http://schemas.microsoft.com/office/powerpoint/2010/main" val="4134325165"/>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11.4 Central beliefs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fontScale="92500" lnSpcReduction="10000"/>
          </a:bodyPr>
          <a:lstStyle/>
          <a:p>
            <a:r>
              <a:rPr lang="en-US" dirty="0"/>
              <a:t>Guru Gobind Singh developed five conditions for “righteous war”: military means may be used only as a last resort; battle must be conducted without enmity or desire for revenge; territory should not be taken or captured property retained; troops must be committed to the cause, not mercenaries, and they must not smoke, drink, or abuse opponents’ women; minimal force should be used, with hostilities ending as soon as the objective is attained.</a:t>
            </a:r>
            <a:endParaRPr lang="en-US" b="1" dirty="0"/>
          </a:p>
        </p:txBody>
      </p:sp>
    </p:spTree>
    <p:extLst>
      <p:ext uri="{BB962C8B-B14F-4D97-AF65-F5344CB8AC3E}">
        <p14:creationId xmlns:p14="http://schemas.microsoft.com/office/powerpoint/2010/main" val="1153192867"/>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11.5 Sacred practices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lnSpcReduction="10000"/>
          </a:bodyPr>
          <a:lstStyle/>
          <a:p>
            <a:r>
              <a:rPr lang="en-US" dirty="0"/>
              <a:t>To be a true Sikh is to live a very disciplined life of surrender and devotion to God.</a:t>
            </a:r>
          </a:p>
          <a:p>
            <a:r>
              <a:rPr lang="en-US" dirty="0"/>
              <a:t>Sikhs are to practice constant inner repetition of God’s name.</a:t>
            </a:r>
          </a:p>
          <a:p>
            <a:r>
              <a:rPr lang="en-US" dirty="0"/>
              <a:t>Those who dedicate themselves to a committed life of prayer and to abstinence from drugs, alcohol, and tobacco and who renounce anger and criticism are called Khalsa initiates.</a:t>
            </a:r>
            <a:endParaRPr lang="en-US" b="1" dirty="0"/>
          </a:p>
        </p:txBody>
      </p:sp>
    </p:spTree>
    <p:extLst>
      <p:ext uri="{BB962C8B-B14F-4D97-AF65-F5344CB8AC3E}">
        <p14:creationId xmlns:p14="http://schemas.microsoft.com/office/powerpoint/2010/main" val="910241420"/>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11.5 Sacred practices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a:bodyPr>
          <a:lstStyle/>
          <a:p>
            <a:r>
              <a:rPr lang="en-US" dirty="0"/>
              <a:t>Because the lifestyle is so rigorous, most do not choose this path.</a:t>
            </a:r>
          </a:p>
          <a:p>
            <a:r>
              <a:rPr lang="en-US" dirty="0"/>
              <a:t>A Khalsa or pure one strives to vanquish the five evils of lust, anger, greed, attachment, and ego.</a:t>
            </a:r>
            <a:endParaRPr lang="en-US" b="1" dirty="0"/>
          </a:p>
        </p:txBody>
      </p:sp>
    </p:spTree>
    <p:extLst>
      <p:ext uri="{BB962C8B-B14F-4D97-AF65-F5344CB8AC3E}">
        <p14:creationId xmlns:p14="http://schemas.microsoft.com/office/powerpoint/2010/main" val="3874321660"/>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11.5 Sacred practices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lnSpcReduction="10000"/>
          </a:bodyPr>
          <a:lstStyle/>
          <a:p>
            <a:r>
              <a:rPr lang="en-US" dirty="0"/>
              <a:t>Sikh institutions include the langar, freely offered to all who come to the </a:t>
            </a:r>
            <a:r>
              <a:rPr lang="en-US" b="1" dirty="0"/>
              <a:t>gurdwara</a:t>
            </a:r>
            <a:r>
              <a:rPr lang="en-US" dirty="0"/>
              <a:t> (</a:t>
            </a:r>
            <a:r>
              <a:rPr lang="en-US" b="1" dirty="0"/>
              <a:t>building where the Guru </a:t>
            </a:r>
            <a:r>
              <a:rPr lang="en-US" b="1" dirty="0" err="1"/>
              <a:t>Granth</a:t>
            </a:r>
            <a:r>
              <a:rPr lang="en-US" b="1" dirty="0"/>
              <a:t> Sahib is enshrined and public worship takes place</a:t>
            </a:r>
            <a:r>
              <a:rPr lang="en-US" dirty="0"/>
              <a:t>).</a:t>
            </a:r>
          </a:p>
          <a:p>
            <a:r>
              <a:rPr lang="en-US" dirty="0"/>
              <a:t>The Sikh congregation is known as the </a:t>
            </a:r>
            <a:r>
              <a:rPr lang="en-US" b="1" dirty="0"/>
              <a:t>sangat</a:t>
            </a:r>
            <a:r>
              <a:rPr lang="en-US" dirty="0"/>
              <a:t>; there is </a:t>
            </a:r>
            <a:r>
              <a:rPr lang="en-US" b="1" dirty="0"/>
              <a:t>no priestly class</a:t>
            </a:r>
            <a:r>
              <a:rPr lang="en-US" dirty="0"/>
              <a:t>.</a:t>
            </a:r>
          </a:p>
          <a:p>
            <a:r>
              <a:rPr lang="en-US" dirty="0"/>
              <a:t>There is no </a:t>
            </a:r>
            <a:r>
              <a:rPr lang="en-US" b="1" dirty="0"/>
              <a:t>caste separation </a:t>
            </a:r>
            <a:r>
              <a:rPr lang="en-US" dirty="0"/>
              <a:t>in worship, although men and women usually sit separately.</a:t>
            </a:r>
            <a:endParaRPr lang="en-US" b="1" dirty="0"/>
          </a:p>
        </p:txBody>
      </p:sp>
    </p:spTree>
    <p:extLst>
      <p:ext uri="{BB962C8B-B14F-4D97-AF65-F5344CB8AC3E}">
        <p14:creationId xmlns:p14="http://schemas.microsoft.com/office/powerpoint/2010/main" val="579885903"/>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11.5 Sacred practices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a:bodyPr>
          <a:lstStyle/>
          <a:p>
            <a:r>
              <a:rPr lang="en-US" dirty="0"/>
              <a:t>Sikhs are encouraged to donate a percentage of their income to community welfare.</a:t>
            </a:r>
          </a:p>
          <a:p>
            <a:r>
              <a:rPr lang="en-US" dirty="0"/>
              <a:t>There are both morning and evening prayers.</a:t>
            </a:r>
          </a:p>
          <a:p>
            <a:r>
              <a:rPr lang="en-US" dirty="0"/>
              <a:t>The hymns of the Guru </a:t>
            </a:r>
            <a:r>
              <a:rPr lang="en-US" dirty="0" err="1"/>
              <a:t>Granth</a:t>
            </a:r>
            <a:r>
              <a:rPr lang="en-US" dirty="0"/>
              <a:t> Sahib are often chanted or sung; this is known as </a:t>
            </a:r>
            <a:r>
              <a:rPr lang="en-US" b="1" dirty="0"/>
              <a:t>kirtan</a:t>
            </a:r>
            <a:r>
              <a:rPr lang="en-US" dirty="0"/>
              <a:t>.</a:t>
            </a:r>
          </a:p>
          <a:p>
            <a:r>
              <a:rPr lang="en-US" dirty="0"/>
              <a:t>The Guru </a:t>
            </a:r>
            <a:r>
              <a:rPr lang="en-US" dirty="0" err="1"/>
              <a:t>Granth</a:t>
            </a:r>
            <a:r>
              <a:rPr lang="en-US" dirty="0"/>
              <a:t> Sahib is treated with great respect. It is placed on a platform, and a whisk may be waved over it.</a:t>
            </a:r>
            <a:endParaRPr lang="en-US" b="1" dirty="0"/>
          </a:p>
        </p:txBody>
      </p:sp>
    </p:spTree>
    <p:extLst>
      <p:ext uri="{BB962C8B-B14F-4D97-AF65-F5344CB8AC3E}">
        <p14:creationId xmlns:p14="http://schemas.microsoft.com/office/powerpoint/2010/main" val="1519908149"/>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11.5 Sacred practices</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fontScale="92500"/>
          </a:bodyPr>
          <a:lstStyle/>
          <a:p>
            <a:r>
              <a:rPr lang="en-US" dirty="0"/>
              <a:t>For special occasions, Sikhs may commission an </a:t>
            </a:r>
            <a:r>
              <a:rPr lang="en-US" b="1" dirty="0" err="1"/>
              <a:t>Akhand</a:t>
            </a:r>
            <a:r>
              <a:rPr lang="en-US" b="1" dirty="0"/>
              <a:t> Path</a:t>
            </a:r>
            <a:r>
              <a:rPr lang="en-US" dirty="0"/>
              <a:t>, or continuous reading of the entire text.</a:t>
            </a:r>
          </a:p>
          <a:p>
            <a:r>
              <a:rPr lang="en-US" dirty="0"/>
              <a:t>Some gurdwaras, including the Golden Temple in Amritsar, have traditionally allowed only men to read publicly from the Guru </a:t>
            </a:r>
            <a:r>
              <a:rPr lang="en-US" dirty="0" err="1"/>
              <a:t>Granth</a:t>
            </a:r>
            <a:r>
              <a:rPr lang="en-US" dirty="0"/>
              <a:t> Sahib.</a:t>
            </a:r>
          </a:p>
          <a:p>
            <a:r>
              <a:rPr lang="en-US" dirty="0"/>
              <a:t>In 1996, the central body regulating </a:t>
            </a:r>
            <a:r>
              <a:rPr lang="en-US" b="1" dirty="0"/>
              <a:t>gurdwaras</a:t>
            </a:r>
            <a:r>
              <a:rPr lang="en-US" dirty="0"/>
              <a:t> ruled that women should be allowed to read publicly as well.</a:t>
            </a:r>
            <a:endParaRPr lang="en-US" b="1" dirty="0"/>
          </a:p>
        </p:txBody>
      </p:sp>
    </p:spTree>
    <p:extLst>
      <p:ext uri="{BB962C8B-B14F-4D97-AF65-F5344CB8AC3E}">
        <p14:creationId xmlns:p14="http://schemas.microsoft.com/office/powerpoint/2010/main" val="1888423475"/>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Learning Objectives</a:t>
            </a:r>
          </a:p>
        </p:txBody>
      </p:sp>
      <p:sp>
        <p:nvSpPr>
          <p:cNvPr id="5" name="Content Placeholder 4"/>
          <p:cNvSpPr>
            <a:spLocks noGrp="1"/>
          </p:cNvSpPr>
          <p:nvPr>
            <p:ph idx="1"/>
          </p:nvPr>
        </p:nvSpPr>
        <p:spPr>
          <a:xfrm>
            <a:off x="457200" y="1524000"/>
            <a:ext cx="8229600" cy="4525963"/>
          </a:xfrm>
        </p:spPr>
        <p:txBody>
          <a:bodyPr>
            <a:normAutofit fontScale="92500" lnSpcReduction="20000"/>
          </a:bodyPr>
          <a:lstStyle/>
          <a:p>
            <a:pPr marL="0" indent="0">
              <a:buNone/>
            </a:pPr>
            <a:r>
              <a:rPr lang="en-US" b="1" dirty="0"/>
              <a:t>11.1</a:t>
            </a:r>
            <a:r>
              <a:rPr lang="en-US" dirty="0"/>
              <a:t> Describe the life and teachings of Guru Nanak.</a:t>
            </a:r>
          </a:p>
          <a:p>
            <a:pPr marL="0" indent="0">
              <a:buNone/>
            </a:pPr>
            <a:r>
              <a:rPr lang="en-US" b="1" dirty="0"/>
              <a:t>11.2</a:t>
            </a:r>
            <a:r>
              <a:rPr lang="en-US" dirty="0"/>
              <a:t> Summarize the development of </a:t>
            </a:r>
            <a:r>
              <a:rPr lang="en-US" dirty="0" err="1"/>
              <a:t>Sikhi</a:t>
            </a:r>
            <a:r>
              <a:rPr lang="en-US" dirty="0"/>
              <a:t> during the time of the Gurus.</a:t>
            </a:r>
          </a:p>
          <a:p>
            <a:pPr marL="0" indent="0">
              <a:buNone/>
            </a:pPr>
            <a:r>
              <a:rPr lang="en-US" b="1" dirty="0"/>
              <a:t>11.3</a:t>
            </a:r>
            <a:r>
              <a:rPr lang="en-US" dirty="0"/>
              <a:t> Outline what happened to </a:t>
            </a:r>
            <a:r>
              <a:rPr lang="en-US" dirty="0" err="1"/>
              <a:t>Sikhi</a:t>
            </a:r>
            <a:r>
              <a:rPr lang="en-US" dirty="0"/>
              <a:t> in India after the death of Guru Gobind Singh.</a:t>
            </a:r>
          </a:p>
          <a:p>
            <a:pPr marL="0" indent="0">
              <a:buNone/>
            </a:pPr>
            <a:r>
              <a:rPr lang="en-US" b="1" dirty="0"/>
              <a:t>11.4</a:t>
            </a:r>
            <a:r>
              <a:rPr lang="en-US" dirty="0"/>
              <a:t> Identify the central beliefs of Sikhism.</a:t>
            </a:r>
          </a:p>
          <a:p>
            <a:pPr marL="0" indent="0">
              <a:buNone/>
            </a:pPr>
            <a:r>
              <a:rPr lang="en-US" b="1" dirty="0"/>
              <a:t>11.5</a:t>
            </a:r>
            <a:r>
              <a:rPr lang="en-US" dirty="0"/>
              <a:t> Explain how the teachings of Sikhism are put into practice.</a:t>
            </a:r>
          </a:p>
          <a:p>
            <a:pPr marL="0" indent="0">
              <a:buNone/>
            </a:pPr>
            <a:r>
              <a:rPr lang="en-US" b="1" dirty="0"/>
              <a:t>11.6</a:t>
            </a:r>
            <a:r>
              <a:rPr lang="en-US" dirty="0"/>
              <a:t> Discuss the tensions and challenges faced by Sikhism in India and the diaspora.</a:t>
            </a:r>
          </a:p>
          <a:p>
            <a:pPr marL="0" indent="0">
              <a:buNone/>
            </a:pPr>
            <a:endParaRPr lang="en-US" dirty="0"/>
          </a:p>
        </p:txBody>
      </p:sp>
    </p:spTree>
    <p:extLst>
      <p:ext uri="{BB962C8B-B14F-4D97-AF65-F5344CB8AC3E}">
        <p14:creationId xmlns:p14="http://schemas.microsoft.com/office/powerpoint/2010/main" val="2544906674"/>
      </p:ext>
    </p:extLst>
  </p:cSld>
  <p:clrMapOvr>
    <a:masterClrMapping/>
  </p:clrMapOvr>
  <mc:AlternateContent xmlns:mc="http://schemas.openxmlformats.org/markup-compatibility/2006" xmlns:p14="http://schemas.microsoft.com/office/powerpoint/2010/main">
    <mc:Choice Requires="p14">
      <p:transition spd="slow" p14:dur="2000" advTm="20123"/>
    </mc:Choice>
    <mc:Fallback xmlns="">
      <p:transition spd="slow" advTm="20123"/>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11.6 Sikhism today</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fontScale="85000" lnSpcReduction="10000"/>
          </a:bodyPr>
          <a:lstStyle/>
          <a:p>
            <a:r>
              <a:rPr lang="en-US" dirty="0"/>
              <a:t>Although Sikhs constitute less than 2 percent of India’s population, they have played a leading role in government. Dr. Manmohan Singh became India’s first Sikh prime minister in 2004.</a:t>
            </a:r>
          </a:p>
          <a:p>
            <a:r>
              <a:rPr lang="en-US" dirty="0"/>
              <a:t>The Punjab remains the heart of Sikhism, although this region of the Indian subcontinent was partitioned when the British left India in 1947.</a:t>
            </a:r>
          </a:p>
          <a:p>
            <a:r>
              <a:rPr lang="en-US" dirty="0"/>
              <a:t>Two-thirds of the Punjab went to Pakistan, and many Sikhs living there at the time migrated to the Indian side of the Punjab (and elsewhere) amid great hardship and violence.</a:t>
            </a:r>
          </a:p>
        </p:txBody>
      </p:sp>
    </p:spTree>
    <p:extLst>
      <p:ext uri="{BB962C8B-B14F-4D97-AF65-F5344CB8AC3E}">
        <p14:creationId xmlns:p14="http://schemas.microsoft.com/office/powerpoint/2010/main" val="4277025428"/>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11.6 Sikhism today</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lnSpcReduction="10000"/>
          </a:bodyPr>
          <a:lstStyle/>
          <a:p>
            <a:r>
              <a:rPr lang="en-US" dirty="0"/>
              <a:t>Although relations between Sikhs and Hindus have generally been good, there have been violent clashes between them in recent years.</a:t>
            </a:r>
          </a:p>
          <a:p>
            <a:r>
              <a:rPr lang="en-US" dirty="0"/>
              <a:t>Sikh separatists have called for an independent Sikh state to be known as </a:t>
            </a:r>
            <a:r>
              <a:rPr lang="en-US" b="1" dirty="0"/>
              <a:t>Khalistan</a:t>
            </a:r>
            <a:r>
              <a:rPr lang="en-US" dirty="0"/>
              <a:t>. Prime Minister Indira Gandhi attacked the Golden Temple in 1984 when militants were thought to be using it as a shelter.</a:t>
            </a:r>
          </a:p>
        </p:txBody>
      </p:sp>
    </p:spTree>
    <p:extLst>
      <p:ext uri="{BB962C8B-B14F-4D97-AF65-F5344CB8AC3E}">
        <p14:creationId xmlns:p14="http://schemas.microsoft.com/office/powerpoint/2010/main" val="2666707965"/>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11.6 Sikhism today</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a:bodyPr>
          <a:lstStyle/>
          <a:p>
            <a:r>
              <a:rPr lang="en-US" dirty="0"/>
              <a:t>Several months later, </a:t>
            </a:r>
            <a:r>
              <a:rPr lang="en-US" b="1" dirty="0"/>
              <a:t>Indira Gandhi was assassinated by her Sikh bodyguards</a:t>
            </a:r>
            <a:r>
              <a:rPr lang="en-US" dirty="0"/>
              <a:t>. In retribution, violent riots claimed the lives of thousands of Sikhs.</a:t>
            </a:r>
          </a:p>
          <a:p>
            <a:r>
              <a:rPr lang="en-US" dirty="0"/>
              <a:t>Throughout the 1980s, many Sikhs in the Punjab “disappeared,” allegedly at the hands of both separatists and the police.</a:t>
            </a:r>
          </a:p>
        </p:txBody>
      </p:sp>
    </p:spTree>
    <p:extLst>
      <p:ext uri="{BB962C8B-B14F-4D97-AF65-F5344CB8AC3E}">
        <p14:creationId xmlns:p14="http://schemas.microsoft.com/office/powerpoint/2010/main" val="2481719551"/>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11.6 Sikhism today</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fontScale="92500" lnSpcReduction="10000"/>
          </a:bodyPr>
          <a:lstStyle/>
          <a:p>
            <a:r>
              <a:rPr lang="en-US" dirty="0"/>
              <a:t>In 1998, factions of Canadian gurdwara had a bloody fight over the issue of using chairs and tables in the langar rather than sitting in rows on the ground.</a:t>
            </a:r>
          </a:p>
          <a:p>
            <a:r>
              <a:rPr lang="en-US" dirty="0"/>
              <a:t>Occasionally, self-styled Sikh “saints” or “gurus” have claimed to have special powers. Some of the new gurus have split off from or been ostracized by mainstream Sikhs and have formed their own </a:t>
            </a:r>
            <a:r>
              <a:rPr lang="en-US" b="1" dirty="0"/>
              <a:t>new religious movements</a:t>
            </a:r>
            <a:r>
              <a:rPr lang="en-US" dirty="0"/>
              <a:t>, such as </a:t>
            </a:r>
            <a:r>
              <a:rPr lang="en-US" b="1" dirty="0" err="1"/>
              <a:t>Nirankaris</a:t>
            </a:r>
            <a:r>
              <a:rPr lang="en-US" dirty="0"/>
              <a:t>, </a:t>
            </a:r>
            <a:r>
              <a:rPr lang="en-US" b="1" dirty="0" err="1"/>
              <a:t>Mandharis</a:t>
            </a:r>
            <a:r>
              <a:rPr lang="en-US" dirty="0"/>
              <a:t>, and </a:t>
            </a:r>
            <a:r>
              <a:rPr lang="en-US" b="1" dirty="0" err="1"/>
              <a:t>Radhasoamis</a:t>
            </a:r>
            <a:r>
              <a:rPr lang="en-US" dirty="0"/>
              <a:t>.</a:t>
            </a:r>
          </a:p>
        </p:txBody>
      </p:sp>
    </p:spTree>
    <p:extLst>
      <p:ext uri="{BB962C8B-B14F-4D97-AF65-F5344CB8AC3E}">
        <p14:creationId xmlns:p14="http://schemas.microsoft.com/office/powerpoint/2010/main" val="3803120714"/>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11.6 Sikhism today</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fontScale="92500" lnSpcReduction="10000"/>
          </a:bodyPr>
          <a:lstStyle/>
          <a:p>
            <a:r>
              <a:rPr lang="en-US" dirty="0"/>
              <a:t>There is a growing tension between orthodox Sikhs and </a:t>
            </a:r>
            <a:r>
              <a:rPr lang="en-US" b="1" dirty="0" err="1"/>
              <a:t>deras</a:t>
            </a:r>
            <a:r>
              <a:rPr lang="en-US" dirty="0"/>
              <a:t> (</a:t>
            </a:r>
            <a:r>
              <a:rPr lang="en-US" b="1" dirty="0"/>
              <a:t>communities</a:t>
            </a:r>
            <a:r>
              <a:rPr lang="en-US" dirty="0"/>
              <a:t>) </a:t>
            </a:r>
            <a:r>
              <a:rPr lang="en-US" b="1" dirty="0"/>
              <a:t>composed largely of lower-class Dalits </a:t>
            </a:r>
            <a:r>
              <a:rPr lang="en-US" dirty="0"/>
              <a:t>who converted to Sikhism but worship their own leaders as gurus and perhaps saints.</a:t>
            </a:r>
          </a:p>
          <a:p>
            <a:r>
              <a:rPr lang="en-US" dirty="0"/>
              <a:t> In 2007 and 2009 there were violent conflicts between followers of certain </a:t>
            </a:r>
            <a:r>
              <a:rPr lang="en-US" dirty="0" err="1"/>
              <a:t>dera</a:t>
            </a:r>
            <a:r>
              <a:rPr lang="en-US" dirty="0"/>
              <a:t> leaders and mainstream Sikhs over issues such as the publishing of a photo of a leader dressed like Guru Gobind Singh.</a:t>
            </a:r>
          </a:p>
        </p:txBody>
      </p:sp>
    </p:spTree>
    <p:extLst>
      <p:ext uri="{BB962C8B-B14F-4D97-AF65-F5344CB8AC3E}">
        <p14:creationId xmlns:p14="http://schemas.microsoft.com/office/powerpoint/2010/main" val="1031770327"/>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11.6 Sikhism today</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lnSpcReduction="10000"/>
          </a:bodyPr>
          <a:lstStyle/>
          <a:p>
            <a:r>
              <a:rPr lang="en-US" dirty="0"/>
              <a:t>Another issue is authority over the Sikh community. </a:t>
            </a:r>
          </a:p>
          <a:p>
            <a:r>
              <a:rPr lang="en-US" dirty="0"/>
              <a:t>The Sixth Guru started the tradition of sitting on a </a:t>
            </a:r>
            <a:r>
              <a:rPr lang="en-US" b="1" dirty="0"/>
              <a:t>takht</a:t>
            </a:r>
            <a:r>
              <a:rPr lang="en-US" dirty="0"/>
              <a:t> (</a:t>
            </a:r>
            <a:r>
              <a:rPr lang="en-US" b="1" dirty="0"/>
              <a:t>throne</a:t>
            </a:r>
            <a:r>
              <a:rPr lang="en-US" dirty="0"/>
              <a:t>) in Amritsar opposite the Golden Temple and issuing </a:t>
            </a:r>
            <a:r>
              <a:rPr lang="en-US" b="1" dirty="0" err="1"/>
              <a:t>hukamnamahs</a:t>
            </a:r>
            <a:r>
              <a:rPr lang="en-US" dirty="0"/>
              <a:t> (edicts) to Sikhs.</a:t>
            </a:r>
          </a:p>
          <a:p>
            <a:r>
              <a:rPr lang="en-US" dirty="0"/>
              <a:t>The </a:t>
            </a:r>
            <a:r>
              <a:rPr lang="en-US" b="1" dirty="0"/>
              <a:t>Akal Takht </a:t>
            </a:r>
            <a:r>
              <a:rPr lang="en-US" dirty="0"/>
              <a:t>(</a:t>
            </a:r>
            <a:r>
              <a:rPr lang="en-US" b="1" dirty="0"/>
              <a:t>Eternal Throne</a:t>
            </a:r>
            <a:r>
              <a:rPr lang="en-US" dirty="0"/>
              <a:t>) remains the highest seat of both worldly and spiritual authority for the Sikhs.</a:t>
            </a:r>
          </a:p>
        </p:txBody>
      </p:sp>
    </p:spTree>
    <p:extLst>
      <p:ext uri="{BB962C8B-B14F-4D97-AF65-F5344CB8AC3E}">
        <p14:creationId xmlns:p14="http://schemas.microsoft.com/office/powerpoint/2010/main" val="2553699183"/>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11.6 Sikhism today</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a:bodyPr>
          <a:lstStyle/>
          <a:p>
            <a:r>
              <a:rPr lang="en-US" dirty="0"/>
              <a:t>In time, four more takhts associated with the life of Guru Gobind Singh were recognized as additional seats of authority as wielded by their </a:t>
            </a:r>
            <a:r>
              <a:rPr lang="en-US" b="1" dirty="0" err="1"/>
              <a:t>jathedars</a:t>
            </a:r>
            <a:r>
              <a:rPr lang="en-US" dirty="0"/>
              <a:t> (leaders).</a:t>
            </a:r>
          </a:p>
          <a:p>
            <a:r>
              <a:rPr lang="en-US" dirty="0"/>
              <a:t>The system of control over the affairs of the </a:t>
            </a:r>
            <a:r>
              <a:rPr lang="en-US" b="1" dirty="0"/>
              <a:t>Sikh </a:t>
            </a:r>
            <a:r>
              <a:rPr lang="en-US" b="1" dirty="0" err="1"/>
              <a:t>Panth</a:t>
            </a:r>
            <a:r>
              <a:rPr lang="en-US" b="1" dirty="0"/>
              <a:t> </a:t>
            </a:r>
            <a:r>
              <a:rPr lang="en-US" dirty="0"/>
              <a:t>is being challenged as being against the original spirit of Sikhism.</a:t>
            </a:r>
          </a:p>
        </p:txBody>
      </p:sp>
    </p:spTree>
    <p:extLst>
      <p:ext uri="{BB962C8B-B14F-4D97-AF65-F5344CB8AC3E}">
        <p14:creationId xmlns:p14="http://schemas.microsoft.com/office/powerpoint/2010/main" val="2496327750"/>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11.6 Sikhism today</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a:bodyPr>
          <a:lstStyle/>
          <a:p>
            <a:r>
              <a:rPr lang="en-US" dirty="0"/>
              <a:t>The Delhi Gurdwara Act of 1971 made the definition of Sikh more restrictive.</a:t>
            </a:r>
          </a:p>
          <a:p>
            <a:r>
              <a:rPr lang="en-US" dirty="0"/>
              <a:t>There was also a “Sikhs are not Hindus” agenda. One manifestation of that agenda has been a reevaluation of the </a:t>
            </a:r>
            <a:r>
              <a:rPr lang="en-US" b="1" dirty="0" err="1"/>
              <a:t>Dasam</a:t>
            </a:r>
            <a:r>
              <a:rPr lang="en-US" b="1" dirty="0"/>
              <a:t> </a:t>
            </a:r>
            <a:r>
              <a:rPr lang="en-US" b="1" dirty="0" err="1"/>
              <a:t>Granth</a:t>
            </a:r>
            <a:r>
              <a:rPr lang="en-US" dirty="0"/>
              <a:t>, a set of Guru Gobind Singh’s writings.</a:t>
            </a:r>
          </a:p>
          <a:p>
            <a:r>
              <a:rPr lang="en-US" dirty="0"/>
              <a:t>Conflicts have arisen over calendar dates for Sikh holidays.</a:t>
            </a:r>
          </a:p>
        </p:txBody>
      </p:sp>
    </p:spTree>
    <p:extLst>
      <p:ext uri="{BB962C8B-B14F-4D97-AF65-F5344CB8AC3E}">
        <p14:creationId xmlns:p14="http://schemas.microsoft.com/office/powerpoint/2010/main" val="2051727198"/>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11.6 Sikhism today</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lnSpcReduction="10000"/>
          </a:bodyPr>
          <a:lstStyle/>
          <a:p>
            <a:r>
              <a:rPr lang="en-US" dirty="0"/>
              <a:t>Several millions have emigrated from India and other countries for the sake of economic progress. </a:t>
            </a:r>
          </a:p>
          <a:p>
            <a:r>
              <a:rPr lang="en-US" dirty="0"/>
              <a:t>In diaspora, many Sikhs have attempted to resist assimilation to the surrounding cultures and raise their children according to tradition.</a:t>
            </a:r>
          </a:p>
          <a:p>
            <a:r>
              <a:rPr lang="en-US" dirty="0"/>
              <a:t>In an attempt to stop Islamic fundamentalism, some countries are implementing laws against wearing religious garb to schools.</a:t>
            </a:r>
          </a:p>
        </p:txBody>
      </p:sp>
    </p:spTree>
    <p:extLst>
      <p:ext uri="{BB962C8B-B14F-4D97-AF65-F5344CB8AC3E}">
        <p14:creationId xmlns:p14="http://schemas.microsoft.com/office/powerpoint/2010/main" val="252761067"/>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11.6 Sikhism today</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a:bodyPr>
          <a:lstStyle/>
          <a:p>
            <a:r>
              <a:rPr lang="en-US" dirty="0"/>
              <a:t>For diaspora Sikhs, there are issues of assimilation (e.g., cutting one’s hair) and of how to bring up children in the faith.</a:t>
            </a:r>
          </a:p>
          <a:p>
            <a:r>
              <a:rPr lang="en-US" dirty="0"/>
              <a:t>Wearing the sword (the </a:t>
            </a:r>
            <a:r>
              <a:rPr lang="en-US" b="1" dirty="0"/>
              <a:t>kirpan</a:t>
            </a:r>
            <a:r>
              <a:rPr lang="en-US" dirty="0"/>
              <a:t>) has become problematic in schools and while traveling, so </a:t>
            </a:r>
            <a:r>
              <a:rPr lang="en-US" b="1" dirty="0"/>
              <a:t>some Sikhs wear miniature symbols of the sword, comb, and khanda on a necklace</a:t>
            </a:r>
            <a:r>
              <a:rPr lang="en-US" dirty="0"/>
              <a:t>.</a:t>
            </a:r>
          </a:p>
        </p:txBody>
      </p:sp>
    </p:spTree>
    <p:extLst>
      <p:ext uri="{BB962C8B-B14F-4D97-AF65-F5344CB8AC3E}">
        <p14:creationId xmlns:p14="http://schemas.microsoft.com/office/powerpoint/2010/main" val="1244425750"/>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US" dirty="0"/>
          </a:p>
          <a:p>
            <a:pPr marL="0" indent="0">
              <a:buNone/>
            </a:pPr>
            <a:r>
              <a:rPr lang="en-US" dirty="0"/>
              <a:t>“The universal kinship of humankind found in Guru </a:t>
            </a:r>
            <a:r>
              <a:rPr lang="en-US" dirty="0" err="1"/>
              <a:t>Granth</a:t>
            </a:r>
            <a:r>
              <a:rPr lang="en-US" dirty="0"/>
              <a:t> Sahib, which is the living Guru of the Sikhs, serves as a model for harmony and world peace.”</a:t>
            </a:r>
          </a:p>
          <a:p>
            <a:pPr marL="0" indent="0">
              <a:buNone/>
            </a:pPr>
            <a:endParaRPr lang="en-US" dirty="0"/>
          </a:p>
          <a:p>
            <a:pPr marL="0" indent="0" algn="r">
              <a:buNone/>
            </a:pPr>
            <a:r>
              <a:rPr lang="en-US" dirty="0"/>
              <a:t>Sheena </a:t>
            </a:r>
            <a:r>
              <a:rPr lang="en-US" dirty="0" err="1"/>
              <a:t>Kandhari</a:t>
            </a:r>
            <a:endParaRPr lang="en-US" dirty="0"/>
          </a:p>
        </p:txBody>
      </p:sp>
    </p:spTree>
    <p:extLst>
      <p:ext uri="{BB962C8B-B14F-4D97-AF65-F5344CB8AC3E}">
        <p14:creationId xmlns:p14="http://schemas.microsoft.com/office/powerpoint/2010/main" val="563386946"/>
      </p:ext>
    </p:extLst>
  </p:cSld>
  <p:clrMapOvr>
    <a:masterClrMapping/>
  </p:clrMapOvr>
  <mc:AlternateContent xmlns:mc="http://schemas.openxmlformats.org/markup-compatibility/2006" xmlns:p14="http://schemas.microsoft.com/office/powerpoint/2010/main">
    <mc:Choice Requires="p14">
      <p:transition spd="slow" p14:dur="2000" advTm="16241"/>
    </mc:Choice>
    <mc:Fallback xmlns="">
      <p:transition spd="slow" advTm="16241"/>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11.6 Sikhism today</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a:bodyPr>
          <a:lstStyle/>
          <a:p>
            <a:r>
              <a:rPr lang="en-US" dirty="0"/>
              <a:t>In August 2012, a man with ties to white supremacist groups killed six people and wounded four others in a shooting at the gurdwara in Oak Creek, Wisconsin.</a:t>
            </a:r>
          </a:p>
          <a:p>
            <a:r>
              <a:rPr lang="en-US" dirty="0"/>
              <a:t>In the wake of religious intolerance, the Sikh community has found it necessary to explain the religion publicly.</a:t>
            </a:r>
          </a:p>
        </p:txBody>
      </p:sp>
    </p:spTree>
    <p:extLst>
      <p:ext uri="{BB962C8B-B14F-4D97-AF65-F5344CB8AC3E}">
        <p14:creationId xmlns:p14="http://schemas.microsoft.com/office/powerpoint/2010/main" val="2176212866"/>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11.6 Sikhism today</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lnSpcReduction="10000"/>
          </a:bodyPr>
          <a:lstStyle/>
          <a:p>
            <a:r>
              <a:rPr lang="en-US" dirty="0"/>
              <a:t>In 2009 a bill passed unanimously in the California state legislature mandated the training of police about the religious meaning of the kirpan. </a:t>
            </a:r>
          </a:p>
          <a:p>
            <a:r>
              <a:rPr lang="en-US" dirty="0"/>
              <a:t>Groups are waging positive public elations and education campaigns to promote tolerance and enlist Sikh volunteers and donors for disaster relief, economic development, and inter-religious harmony projects.</a:t>
            </a:r>
          </a:p>
        </p:txBody>
      </p:sp>
    </p:spTree>
    <p:extLst>
      <p:ext uri="{BB962C8B-B14F-4D97-AF65-F5344CB8AC3E}">
        <p14:creationId xmlns:p14="http://schemas.microsoft.com/office/powerpoint/2010/main" val="1112764680"/>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11.6 Sikhism today</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a:bodyPr>
          <a:lstStyle/>
          <a:p>
            <a:r>
              <a:rPr lang="en-US" dirty="0"/>
              <a:t>Controversy concerning Sikhism also persists in the academic world whereby Western scholars of Sikhism have drawn conclusions rejected as being unsound and offensive to the faithful.</a:t>
            </a:r>
          </a:p>
        </p:txBody>
      </p:sp>
    </p:spTree>
    <p:extLst>
      <p:ext uri="{BB962C8B-B14F-4D97-AF65-F5344CB8AC3E}">
        <p14:creationId xmlns:p14="http://schemas.microsoft.com/office/powerpoint/2010/main" val="3919146713"/>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endParaRPr lang="en-US" dirty="0"/>
          </a:p>
        </p:txBody>
      </p:sp>
    </p:spTree>
    <p:extLst>
      <p:ext uri="{BB962C8B-B14F-4D97-AF65-F5344CB8AC3E}">
        <p14:creationId xmlns:p14="http://schemas.microsoft.com/office/powerpoint/2010/main" val="2730486645"/>
      </p:ext>
    </p:extLst>
  </p:cSld>
  <p:clrMapOvr>
    <a:masterClrMapping/>
  </p:clrMapOvr>
  <mc:AlternateContent xmlns:mc="http://schemas.openxmlformats.org/markup-compatibility/2006" xmlns:p14="http://schemas.microsoft.com/office/powerpoint/2010/main">
    <mc:Choice Requires="p14">
      <p:transition spd="slow" p14:dur="2000" advTm="16241"/>
    </mc:Choice>
    <mc:Fallback xmlns="">
      <p:transition spd="slow" advTm="16241"/>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4000" dirty="0" err="1"/>
              <a:t>Sikhi</a:t>
            </a:r>
            <a:endParaRPr lang="en-US" sz="4000" dirty="0"/>
          </a:p>
        </p:txBody>
      </p:sp>
      <p:sp>
        <p:nvSpPr>
          <p:cNvPr id="3" name="Content Placeholder 2"/>
          <p:cNvSpPr>
            <a:spLocks noGrp="1"/>
          </p:cNvSpPr>
          <p:nvPr>
            <p:ph idx="1"/>
          </p:nvPr>
        </p:nvSpPr>
        <p:spPr>
          <a:xfrm>
            <a:off x="457200" y="1600200"/>
            <a:ext cx="8229600" cy="4800600"/>
          </a:xfrm>
        </p:spPr>
        <p:txBody>
          <a:bodyPr>
            <a:normAutofit fontScale="92500" lnSpcReduction="20000"/>
          </a:bodyPr>
          <a:lstStyle/>
          <a:p>
            <a:r>
              <a:rPr lang="en-US" dirty="0"/>
              <a:t>Arose in fifteenth-century northern India</a:t>
            </a:r>
          </a:p>
          <a:p>
            <a:r>
              <a:rPr lang="en-US" dirty="0"/>
              <a:t>Guru Nanak and his followers, the </a:t>
            </a:r>
            <a:r>
              <a:rPr lang="en-US" b="1" dirty="0"/>
              <a:t>Sikhs</a:t>
            </a:r>
            <a:r>
              <a:rPr lang="en-US" dirty="0"/>
              <a:t> (“disciples”)</a:t>
            </a:r>
          </a:p>
          <a:p>
            <a:r>
              <a:rPr lang="en-US" dirty="0"/>
              <a:t>Little known outside India</a:t>
            </a:r>
          </a:p>
          <a:p>
            <a:r>
              <a:rPr lang="en-US" dirty="0"/>
              <a:t>Fifth largest religion worldwide by members</a:t>
            </a:r>
          </a:p>
          <a:p>
            <a:r>
              <a:rPr lang="en-US" dirty="0"/>
              <a:t>Not simply a synthesis of Hindu and Muslim traditions—has its own unique quality</a:t>
            </a:r>
          </a:p>
          <a:p>
            <a:r>
              <a:rPr lang="en-US" dirty="0"/>
              <a:t>Becoming a global religion, although it does not actively seek converts. \Instead, it emphasizes the universality of spirituality and the relevance of spirituality in everyday life.</a:t>
            </a:r>
          </a:p>
          <a:p>
            <a:pPr lvl="1"/>
            <a:endParaRPr lang="en-US" b="1" dirty="0"/>
          </a:p>
          <a:p>
            <a:pPr lvl="1"/>
            <a:endParaRPr lang="en-US" dirty="0"/>
          </a:p>
        </p:txBody>
      </p:sp>
      <p:pic>
        <p:nvPicPr>
          <p:cNvPr id="4" name="Audio 3">
            <a:hlinkClick r:id="" action="ppaction://media"/>
            <a:extLst>
              <a:ext uri="{FF2B5EF4-FFF2-40B4-BE49-F238E27FC236}">
                <a16:creationId xmlns:a16="http://schemas.microsoft.com/office/drawing/2014/main" id="{12EDFD46-EBAB-4C94-ADDD-FEED7646A8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537671548"/>
      </p:ext>
    </p:extLst>
  </p:cSld>
  <p:clrMapOvr>
    <a:masterClrMapping/>
  </p:clrMapOvr>
  <mc:AlternateContent xmlns:mc="http://schemas.openxmlformats.org/markup-compatibility/2006" xmlns:p14="http://schemas.microsoft.com/office/powerpoint/2010/main">
    <mc:Choice Requires="p14">
      <p:transition spd="slow" p14:dur="2000" advTm="60334"/>
    </mc:Choice>
    <mc:Fallback xmlns="">
      <p:transition spd="slow" advTm="60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100" dirty="0"/>
              <a:t>Guru Nanak</a:t>
            </a:r>
            <a:br>
              <a:rPr lang="en-US" sz="3100" dirty="0"/>
            </a:br>
            <a:r>
              <a:rPr lang="en-US" sz="3100" dirty="0"/>
              <a:t>What are the 3 central teachings of Guru Nanak?</a:t>
            </a:r>
          </a:p>
        </p:txBody>
      </p:sp>
      <p:sp>
        <p:nvSpPr>
          <p:cNvPr id="3" name="Content Placeholder 2"/>
          <p:cNvSpPr>
            <a:spLocks noGrp="1"/>
          </p:cNvSpPr>
          <p:nvPr>
            <p:ph sz="half" idx="1"/>
          </p:nvPr>
        </p:nvSpPr>
        <p:spPr/>
        <p:txBody>
          <a:bodyPr>
            <a:normAutofit fontScale="85000" lnSpcReduction="20000"/>
          </a:bodyPr>
          <a:lstStyle/>
          <a:p>
            <a:r>
              <a:rPr lang="en-US" dirty="0"/>
              <a:t>Developed during a time when the </a:t>
            </a:r>
            <a:r>
              <a:rPr lang="en-US" dirty="0" err="1"/>
              <a:t>sant</a:t>
            </a:r>
            <a:r>
              <a:rPr lang="en-US" dirty="0"/>
              <a:t> (“holy people”) were challenging conventional religious practices</a:t>
            </a:r>
          </a:p>
          <a:p>
            <a:pPr lvl="1"/>
            <a:r>
              <a:rPr lang="en-US" dirty="0"/>
              <a:t>North Indian poets who rejected most outward forms of ritual expression in favor of deep internal devotion and repetition of the name of God</a:t>
            </a:r>
          </a:p>
          <a:p>
            <a:pPr lvl="1"/>
            <a:r>
              <a:rPr lang="en-US" dirty="0"/>
              <a:t>Critical of caste distinctions.</a:t>
            </a:r>
          </a:p>
          <a:p>
            <a:r>
              <a:rPr lang="en-US" dirty="0"/>
              <a:t>Guru Nanak (1469–1539): envisioned an organized community</a:t>
            </a:r>
          </a:p>
        </p:txBody>
      </p:sp>
      <p:pic>
        <p:nvPicPr>
          <p:cNvPr id="6" name="Content Placeholder 5" descr="A picture containing text, yellow&#10;&#10;Description automatically generated">
            <a:extLst>
              <a:ext uri="{FF2B5EF4-FFF2-40B4-BE49-F238E27FC236}">
                <a16:creationId xmlns:a16="http://schemas.microsoft.com/office/drawing/2014/main" id="{F787FAB4-FC6F-460E-9A42-2D5CA8D6711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2" y="1440024"/>
            <a:ext cx="4038597" cy="4846316"/>
          </a:xfrm>
        </p:spPr>
      </p:pic>
    </p:spTree>
    <p:extLst>
      <p:ext uri="{BB962C8B-B14F-4D97-AF65-F5344CB8AC3E}">
        <p14:creationId xmlns:p14="http://schemas.microsoft.com/office/powerpoint/2010/main" val="1347696189"/>
      </p:ext>
    </p:extLst>
  </p:cSld>
  <p:clrMapOvr>
    <a:masterClrMapping/>
  </p:clrMapOvr>
  <mc:AlternateContent xmlns:mc="http://schemas.openxmlformats.org/markup-compatibility/2006" xmlns:p14="http://schemas.microsoft.com/office/powerpoint/2010/main">
    <mc:Choice Requires="p14">
      <p:transition spd="slow" p14:dur="2000" advTm="45439"/>
    </mc:Choice>
    <mc:Fallback xmlns="">
      <p:transition spd="slow" advTm="45439"/>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100" dirty="0"/>
              <a:t>Guru Nanak</a:t>
            </a:r>
            <a:br>
              <a:rPr lang="en-US" sz="3100" dirty="0"/>
            </a:br>
            <a:r>
              <a:rPr lang="en-US" sz="3100" dirty="0"/>
              <a:t>What are the 3 central teachings of Guru Nanak?</a:t>
            </a:r>
          </a:p>
        </p:txBody>
      </p:sp>
      <p:sp>
        <p:nvSpPr>
          <p:cNvPr id="3" name="Content Placeholder 2"/>
          <p:cNvSpPr>
            <a:spLocks noGrp="1"/>
          </p:cNvSpPr>
          <p:nvPr>
            <p:ph sz="half" idx="1"/>
          </p:nvPr>
        </p:nvSpPr>
        <p:spPr/>
        <p:txBody>
          <a:bodyPr>
            <a:normAutofit lnSpcReduction="10000"/>
          </a:bodyPr>
          <a:lstStyle/>
          <a:p>
            <a:r>
              <a:rPr lang="en-US" dirty="0"/>
              <a:t>Punjabi context</a:t>
            </a:r>
          </a:p>
          <a:p>
            <a:pPr lvl="1"/>
            <a:r>
              <a:rPr lang="en-US" dirty="0"/>
              <a:t>Muslims &amp; Hindus</a:t>
            </a:r>
          </a:p>
          <a:p>
            <a:pPr lvl="1"/>
            <a:r>
              <a:rPr lang="en-US" dirty="0"/>
              <a:t>Invasions from outside the subcontinent come through this area</a:t>
            </a:r>
          </a:p>
          <a:p>
            <a:pPr lvl="1"/>
            <a:r>
              <a:rPr lang="en-US" dirty="0"/>
              <a:t>1398 Tamerlane’s slaughter of Punjabis</a:t>
            </a:r>
          </a:p>
          <a:p>
            <a:pPr lvl="1"/>
            <a:r>
              <a:rPr lang="en-US" dirty="0"/>
              <a:t>During Guru Nanak’s life Mughal emperor Babur’s claim of Punjab</a:t>
            </a:r>
          </a:p>
          <a:p>
            <a:pPr lvl="1"/>
            <a:r>
              <a:rPr lang="en-US" dirty="0"/>
              <a:t>Perpetual battleground</a:t>
            </a:r>
          </a:p>
          <a:p>
            <a:pPr lvl="1"/>
            <a:endParaRPr lang="en-US" dirty="0"/>
          </a:p>
          <a:p>
            <a:endParaRPr lang="en-US" dirty="0"/>
          </a:p>
        </p:txBody>
      </p:sp>
      <p:pic>
        <p:nvPicPr>
          <p:cNvPr id="6" name="Content Placeholder 5" descr="Map&#10;&#10;Description automatically generated">
            <a:extLst>
              <a:ext uri="{FF2B5EF4-FFF2-40B4-BE49-F238E27FC236}">
                <a16:creationId xmlns:a16="http://schemas.microsoft.com/office/drawing/2014/main" id="{E1EEEB28-8C6B-4C1A-94DB-AD014BCAA9F4}"/>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633280"/>
            <a:ext cx="4038600" cy="4459803"/>
          </a:xfrm>
        </p:spPr>
      </p:pic>
    </p:spTree>
    <p:extLst>
      <p:ext uri="{BB962C8B-B14F-4D97-AF65-F5344CB8AC3E}">
        <p14:creationId xmlns:p14="http://schemas.microsoft.com/office/powerpoint/2010/main" val="3816626936"/>
      </p:ext>
    </p:extLst>
  </p:cSld>
  <p:clrMapOvr>
    <a:masterClrMapping/>
  </p:clrMapOvr>
  <mc:AlternateContent xmlns:mc="http://schemas.openxmlformats.org/markup-compatibility/2006" xmlns:p14="http://schemas.microsoft.com/office/powerpoint/2010/main">
    <mc:Choice Requires="p14">
      <p:transition spd="slow" p14:dur="2000" advTm="93737"/>
    </mc:Choice>
    <mc:Fallback xmlns="">
      <p:transition spd="slow" advTm="93737"/>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100" b="0" i="0" u="none" strike="noStrike" kern="1200" baseline="0" dirty="0">
                <a:solidFill>
                  <a:srgbClr val="FFFFFF"/>
                </a:solidFill>
                <a:latin typeface="Calibri" panose="020F0502020204030204" pitchFamily="34" charset="0"/>
              </a:rPr>
              <a:t>Guru Nanak</a:t>
            </a:r>
            <a:br>
              <a:rPr lang="en-US" sz="3100" b="0" i="0" u="none" strike="noStrike" kern="1200" baseline="0" dirty="0">
                <a:solidFill>
                  <a:srgbClr val="FFFFFF"/>
                </a:solidFill>
                <a:latin typeface="Calibri" panose="020F0502020204030204" pitchFamily="34" charset="0"/>
              </a:rPr>
            </a:br>
            <a:r>
              <a:rPr lang="en-US" sz="3100" b="0" i="0" u="none" strike="noStrike" kern="1200" baseline="0" dirty="0">
                <a:solidFill>
                  <a:srgbClr val="FFFFFF"/>
                </a:solidFill>
                <a:latin typeface="Calibri" panose="020F0502020204030204" pitchFamily="34" charset="0"/>
              </a:rPr>
              <a:t>What are the 3 central teachings of Guru Nanak?</a:t>
            </a:r>
            <a:endParaRPr lang="en-US" sz="3100" dirty="0"/>
          </a:p>
        </p:txBody>
      </p:sp>
      <p:sp>
        <p:nvSpPr>
          <p:cNvPr id="3" name="Content Placeholder 2"/>
          <p:cNvSpPr>
            <a:spLocks noGrp="1"/>
          </p:cNvSpPr>
          <p:nvPr>
            <p:ph idx="1"/>
          </p:nvPr>
        </p:nvSpPr>
        <p:spPr/>
        <p:txBody>
          <a:bodyPr>
            <a:normAutofit fontScale="92500" lnSpcReduction="20000"/>
          </a:bodyPr>
          <a:lstStyle/>
          <a:p>
            <a:r>
              <a:rPr lang="en-US" dirty="0"/>
              <a:t>Life of Guru Nanak </a:t>
            </a:r>
          </a:p>
          <a:p>
            <a:pPr lvl="1"/>
            <a:r>
              <a:rPr lang="en-US" dirty="0"/>
              <a:t>Known through </a:t>
            </a:r>
            <a:r>
              <a:rPr lang="en-US" b="1" i="1" dirty="0" err="1"/>
              <a:t>janam-sakhis</a:t>
            </a:r>
            <a:r>
              <a:rPr lang="en-US" i="1" dirty="0"/>
              <a:t> </a:t>
            </a:r>
            <a:r>
              <a:rPr lang="en-US" dirty="0"/>
              <a:t>(traditional life-stories) written in 16th century, 17</a:t>
            </a:r>
            <a:r>
              <a:rPr lang="en-US" baseline="30000" dirty="0"/>
              <a:t>th</a:t>
            </a:r>
            <a:r>
              <a:rPr lang="en-US" dirty="0"/>
              <a:t>-20</a:t>
            </a:r>
            <a:r>
              <a:rPr lang="en-US" baseline="30000" dirty="0"/>
              <a:t>th</a:t>
            </a:r>
            <a:r>
              <a:rPr lang="en-US" dirty="0"/>
              <a:t> </a:t>
            </a:r>
          </a:p>
          <a:p>
            <a:pPr lvl="1"/>
            <a:r>
              <a:rPr lang="en-US" dirty="0"/>
              <a:t>Not historical records</a:t>
            </a:r>
          </a:p>
          <a:p>
            <a:pPr lvl="1"/>
            <a:r>
              <a:rPr lang="en-US" dirty="0"/>
              <a:t>Reflect the biases and concerns of their times, such as early 17th century opposition to the ritualism of </a:t>
            </a:r>
            <a:r>
              <a:rPr lang="en-US" dirty="0" err="1"/>
              <a:t>Brahmanic</a:t>
            </a:r>
            <a:r>
              <a:rPr lang="en-US" dirty="0"/>
              <a:t> Hinduism</a:t>
            </a:r>
          </a:p>
          <a:p>
            <a:pPr lvl="1"/>
            <a:r>
              <a:rPr lang="en-US" dirty="0"/>
              <a:t>Recount many miraculous happenings that cannot be historically verified</a:t>
            </a:r>
          </a:p>
          <a:p>
            <a:pPr lvl="1"/>
            <a:r>
              <a:rPr lang="en-US" dirty="0"/>
              <a:t>Contemplative nature; not concerned with worldly things</a:t>
            </a:r>
          </a:p>
          <a:p>
            <a:pPr lvl="1"/>
            <a:r>
              <a:rPr lang="en-US" dirty="0"/>
              <a:t>Accountant by trade</a:t>
            </a:r>
          </a:p>
          <a:p>
            <a:endParaRPr lang="en-US" dirty="0"/>
          </a:p>
          <a:p>
            <a:endParaRPr lang="en-US" dirty="0"/>
          </a:p>
        </p:txBody>
      </p:sp>
    </p:spTree>
    <p:extLst>
      <p:ext uri="{BB962C8B-B14F-4D97-AF65-F5344CB8AC3E}">
        <p14:creationId xmlns:p14="http://schemas.microsoft.com/office/powerpoint/2010/main" val="1401775760"/>
      </p:ext>
    </p:extLst>
  </p:cSld>
  <p:clrMapOvr>
    <a:masterClrMapping/>
  </p:clrMapOvr>
  <mc:AlternateContent xmlns:mc="http://schemas.openxmlformats.org/markup-compatibility/2006" xmlns:p14="http://schemas.microsoft.com/office/powerpoint/2010/main">
    <mc:Choice Requires="p14">
      <p:transition spd="slow" p14:dur="2000" advTm="43104"/>
    </mc:Choice>
    <mc:Fallback xmlns="">
      <p:transition spd="slow" advTm="43104"/>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100" b="0" i="0" u="none" strike="noStrike" kern="1200" baseline="0" dirty="0">
                <a:solidFill>
                  <a:srgbClr val="FFFFFF"/>
                </a:solidFill>
                <a:latin typeface="Calibri" panose="020F0502020204030204" pitchFamily="34" charset="0"/>
              </a:rPr>
              <a:t>Guru Nanak</a:t>
            </a:r>
            <a:br>
              <a:rPr lang="en-US" sz="3100" b="0" i="0" u="none" strike="noStrike" kern="1200" baseline="0" dirty="0">
                <a:solidFill>
                  <a:srgbClr val="FFFFFF"/>
                </a:solidFill>
                <a:latin typeface="Calibri" panose="020F0502020204030204" pitchFamily="34" charset="0"/>
              </a:rPr>
            </a:br>
            <a:r>
              <a:rPr lang="en-US" sz="3100" b="0" i="0" u="none" strike="noStrike" kern="1200" baseline="0" dirty="0">
                <a:solidFill>
                  <a:srgbClr val="FFFFFF"/>
                </a:solidFill>
                <a:latin typeface="Calibri" panose="020F0502020204030204" pitchFamily="34" charset="0"/>
              </a:rPr>
              <a:t>What are the 3 central teachings of Guru Nanak?</a:t>
            </a:r>
            <a:endParaRPr lang="en-US" sz="3100" dirty="0"/>
          </a:p>
        </p:txBody>
      </p:sp>
      <p:sp>
        <p:nvSpPr>
          <p:cNvPr id="3" name="Content Placeholder 2"/>
          <p:cNvSpPr>
            <a:spLocks noGrp="1"/>
          </p:cNvSpPr>
          <p:nvPr>
            <p:ph idx="1"/>
          </p:nvPr>
        </p:nvSpPr>
        <p:spPr/>
        <p:txBody>
          <a:bodyPr>
            <a:normAutofit fontScale="92500" lnSpcReduction="20000"/>
          </a:bodyPr>
          <a:lstStyle/>
          <a:p>
            <a:r>
              <a:rPr lang="en-US" dirty="0"/>
              <a:t>Life of Guru Nanak </a:t>
            </a:r>
          </a:p>
          <a:p>
            <a:pPr lvl="1"/>
            <a:r>
              <a:rPr lang="en-US" dirty="0"/>
              <a:t>Age of 30: transformative experience</a:t>
            </a:r>
          </a:p>
          <a:p>
            <a:pPr lvl="1"/>
            <a:r>
              <a:rPr lang="en-US" dirty="0"/>
              <a:t>Reportedly transformed after immersion in a river, from which it is said he did not emerge for 3 days</a:t>
            </a:r>
          </a:p>
          <a:p>
            <a:pPr lvl="1"/>
            <a:r>
              <a:rPr lang="en-US" dirty="0"/>
              <a:t>one account –taken into the presence of God, who gave him a bowl of milk to drink, saying that it was actually nectar (</a:t>
            </a:r>
            <a:r>
              <a:rPr lang="en-US" dirty="0" err="1"/>
              <a:t>amrit</a:t>
            </a:r>
            <a:r>
              <a:rPr lang="en-US" dirty="0"/>
              <a:t>) which would give him “power of prayer, love of worship, truth and contentment.”</a:t>
            </a:r>
          </a:p>
          <a:p>
            <a:pPr lvl="1"/>
            <a:r>
              <a:rPr lang="en-US" dirty="0"/>
              <a:t>Redemption from the Kali Yuga (darkest of ages)</a:t>
            </a:r>
          </a:p>
          <a:p>
            <a:pPr lvl="1"/>
            <a:r>
              <a:rPr lang="en-US" dirty="0"/>
              <a:t>Rich in symbolic meaning</a:t>
            </a:r>
          </a:p>
          <a:p>
            <a:pPr lvl="1"/>
            <a:r>
              <a:rPr lang="en-US" dirty="0"/>
              <a:t>Began traveling through India, the Himalayas, Afghanistan, Sri Lanka, and Arabia, teaching in his way</a:t>
            </a:r>
          </a:p>
          <a:p>
            <a:endParaRPr lang="en-US" dirty="0"/>
          </a:p>
          <a:p>
            <a:endParaRPr lang="en-US" dirty="0"/>
          </a:p>
        </p:txBody>
      </p:sp>
    </p:spTree>
    <p:extLst>
      <p:ext uri="{BB962C8B-B14F-4D97-AF65-F5344CB8AC3E}">
        <p14:creationId xmlns:p14="http://schemas.microsoft.com/office/powerpoint/2010/main" val="4153761859"/>
      </p:ext>
    </p:extLst>
  </p:cSld>
  <p:clrMapOvr>
    <a:masterClrMapping/>
  </p:clrMapOvr>
  <mc:AlternateContent xmlns:mc="http://schemas.openxmlformats.org/markup-compatibility/2006" xmlns:p14="http://schemas.microsoft.com/office/powerpoint/2010/main">
    <mc:Choice Requires="p14">
      <p:transition spd="slow" p14:dur="2000" advTm="64075"/>
    </mc:Choice>
    <mc:Fallback xmlns="">
      <p:transition spd="slow" advTm="64075"/>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100" b="0" i="0" u="none" strike="noStrike" kern="1200" baseline="0" dirty="0">
                <a:solidFill>
                  <a:srgbClr val="FFFFFF"/>
                </a:solidFill>
                <a:latin typeface="Calibri" panose="020F0502020204030204" pitchFamily="34" charset="0"/>
              </a:rPr>
              <a:t>Guru Nanak</a:t>
            </a:r>
            <a:br>
              <a:rPr lang="en-US" sz="3100" b="0" i="0" u="none" strike="noStrike" kern="1200" baseline="0" dirty="0">
                <a:solidFill>
                  <a:srgbClr val="FFFFFF"/>
                </a:solidFill>
                <a:latin typeface="Calibri" panose="020F0502020204030204" pitchFamily="34" charset="0"/>
              </a:rPr>
            </a:br>
            <a:r>
              <a:rPr lang="en-US" sz="3100" b="0" i="0" u="none" strike="noStrike" kern="1200" baseline="0" dirty="0">
                <a:solidFill>
                  <a:srgbClr val="FFFFFF"/>
                </a:solidFill>
                <a:latin typeface="Calibri" panose="020F0502020204030204" pitchFamily="34" charset="0"/>
              </a:rPr>
              <a:t>What are the 3 central teachings of Guru Nanak?</a:t>
            </a:r>
            <a:endParaRPr lang="en-US" sz="3100" dirty="0"/>
          </a:p>
        </p:txBody>
      </p:sp>
      <p:sp>
        <p:nvSpPr>
          <p:cNvPr id="3" name="Content Placeholder 2"/>
          <p:cNvSpPr>
            <a:spLocks noGrp="1"/>
          </p:cNvSpPr>
          <p:nvPr>
            <p:ph idx="1"/>
          </p:nvPr>
        </p:nvSpPr>
        <p:spPr/>
        <p:txBody>
          <a:bodyPr>
            <a:normAutofit/>
          </a:bodyPr>
          <a:lstStyle/>
          <a:p>
            <a:r>
              <a:rPr lang="en-US" dirty="0"/>
              <a:t>Life of Guru Nanak </a:t>
            </a:r>
          </a:p>
          <a:p>
            <a:pPr lvl="1"/>
            <a:r>
              <a:rPr lang="en-US" dirty="0"/>
              <a:t>“There is neither Hindu nor Mussulman [Muslim], so whose path shall I follow? I shall follow God’s path. God is neither Hindu nor Mussulman.”</a:t>
            </a:r>
          </a:p>
          <a:p>
            <a:pPr lvl="1"/>
            <a:r>
              <a:rPr lang="en-US" dirty="0"/>
              <a:t>Mocked Hindu &amp; Muslim rituals</a:t>
            </a:r>
          </a:p>
        </p:txBody>
      </p:sp>
    </p:spTree>
    <p:extLst>
      <p:ext uri="{BB962C8B-B14F-4D97-AF65-F5344CB8AC3E}">
        <p14:creationId xmlns:p14="http://schemas.microsoft.com/office/powerpoint/2010/main" val="59413221"/>
      </p:ext>
    </p:extLst>
  </p:cSld>
  <p:clrMapOvr>
    <a:masterClrMapping/>
  </p:clrMapOvr>
  <mc:AlternateContent xmlns:mc="http://schemas.openxmlformats.org/markup-compatibility/2006" xmlns:p14="http://schemas.microsoft.com/office/powerpoint/2010/main">
    <mc:Choice Requires="p14">
      <p:transition spd="slow" p14:dur="2000" advTm="35769"/>
    </mc:Choice>
    <mc:Fallback xmlns="">
      <p:transition spd="slow" advTm="3576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Introduction</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fontScale="92500" lnSpcReduction="10000"/>
          </a:bodyPr>
          <a:lstStyle/>
          <a:p>
            <a:r>
              <a:rPr lang="en-US" dirty="0"/>
              <a:t>A great teacher emerged from northern India in the fifteenth century. His name was Guru Nanak and his followers were called Sikhs (disciples, students, seekers of truth). He was succeeded by nine enlightened Gurus ending with Guru Gobind Singh (1666–1708).</a:t>
            </a:r>
          </a:p>
          <a:p>
            <a:r>
              <a:rPr lang="en-US" dirty="0"/>
              <a:t>Sikhism is a vibrant religion and the fifth largest of all world religions. Its spiritual essence is virtually unknown outside of India and in its diaspora (dispersed communities).</a:t>
            </a:r>
          </a:p>
        </p:txBody>
      </p:sp>
    </p:spTree>
    <p:extLst>
      <p:ext uri="{BB962C8B-B14F-4D97-AF65-F5344CB8AC3E}">
        <p14:creationId xmlns:p14="http://schemas.microsoft.com/office/powerpoint/2010/main" val="3633550271"/>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b="0" i="0" u="none" strike="noStrike" kern="1200" baseline="0" dirty="0">
                <a:solidFill>
                  <a:srgbClr val="FFFFFF"/>
                </a:solidFill>
                <a:latin typeface="Calibri" panose="020F0502020204030204" pitchFamily="34" charset="0"/>
              </a:rPr>
              <a:t>Guru Nanak</a:t>
            </a:r>
            <a:br>
              <a:rPr lang="en-US" sz="3100" b="0" i="0" u="none" strike="noStrike" kern="1200" baseline="0" dirty="0">
                <a:solidFill>
                  <a:srgbClr val="FFFFFF"/>
                </a:solidFill>
                <a:latin typeface="Calibri" panose="020F0502020204030204" pitchFamily="34" charset="0"/>
              </a:rPr>
            </a:br>
            <a:r>
              <a:rPr lang="en-US" sz="3100" b="0" i="0" u="none" strike="noStrike" kern="1200" baseline="0" dirty="0">
                <a:solidFill>
                  <a:srgbClr val="FFFFFF"/>
                </a:solidFill>
                <a:latin typeface="Calibri" panose="020F0502020204030204" pitchFamily="34" charset="0"/>
              </a:rPr>
              <a:t>What are the 3 central teachings of Guru Nanak?</a:t>
            </a:r>
            <a:endParaRPr lang="en-US" sz="3100" dirty="0"/>
          </a:p>
        </p:txBody>
      </p:sp>
      <p:sp>
        <p:nvSpPr>
          <p:cNvPr id="3" name="Content Placeholder 2"/>
          <p:cNvSpPr>
            <a:spLocks noGrp="1"/>
          </p:cNvSpPr>
          <p:nvPr>
            <p:ph idx="1"/>
          </p:nvPr>
        </p:nvSpPr>
        <p:spPr/>
        <p:txBody>
          <a:bodyPr/>
          <a:lstStyle/>
          <a:p>
            <a:r>
              <a:rPr lang="en-US" dirty="0"/>
              <a:t>Guru Nanak’s three central teachings as the straight path to God</a:t>
            </a:r>
          </a:p>
          <a:p>
            <a:pPr marL="971550" lvl="1" indent="-514350">
              <a:buFont typeface="+mj-lt"/>
              <a:buAutoNum type="arabicPeriod"/>
            </a:pPr>
            <a:r>
              <a:rPr lang="en-US" dirty="0"/>
              <a:t>Work hard in society to earn one’s own honest living (instead of withdrawing into asceticism and begging, as was the practice of many yogis of his time)</a:t>
            </a:r>
          </a:p>
          <a:p>
            <a:pPr marL="971550" lvl="1" indent="-514350">
              <a:buFont typeface="+mj-lt"/>
              <a:buAutoNum type="arabicPeriod"/>
            </a:pPr>
            <a:r>
              <a:rPr lang="en-US" dirty="0"/>
              <a:t>Share one’s earnings with the needy</a:t>
            </a:r>
          </a:p>
          <a:p>
            <a:pPr marL="971550" lvl="1" indent="-514350">
              <a:buFont typeface="+mj-lt"/>
              <a:buAutoNum type="arabicPeriod"/>
            </a:pPr>
            <a:r>
              <a:rPr lang="en-US" dirty="0"/>
              <a:t>Remember God at all times as the only Doer, the only Giver</a:t>
            </a:r>
          </a:p>
          <a:p>
            <a:pPr marL="571500" indent="-514350"/>
            <a:endParaRPr lang="en-US" dirty="0"/>
          </a:p>
        </p:txBody>
      </p:sp>
    </p:spTree>
    <p:extLst>
      <p:ext uri="{BB962C8B-B14F-4D97-AF65-F5344CB8AC3E}">
        <p14:creationId xmlns:p14="http://schemas.microsoft.com/office/powerpoint/2010/main" val="3801037906"/>
      </p:ext>
    </p:extLst>
  </p:cSld>
  <p:clrMapOvr>
    <a:masterClrMapping/>
  </p:clrMapOvr>
  <mc:AlternateContent xmlns:mc="http://schemas.openxmlformats.org/markup-compatibility/2006" xmlns:p14="http://schemas.microsoft.com/office/powerpoint/2010/main">
    <mc:Choice Requires="p14">
      <p:transition spd="slow" p14:dur="2000" advTm="5704"/>
    </mc:Choice>
    <mc:Fallback xmlns="">
      <p:transition spd="slow" advTm="5704"/>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chor="ctr">
            <a:normAutofit/>
          </a:bodyPr>
          <a:lstStyle/>
          <a:p>
            <a:pPr>
              <a:lnSpc>
                <a:spcPct val="90000"/>
              </a:lnSpc>
            </a:pPr>
            <a:r>
              <a:rPr lang="en-US" sz="3100" b="0" i="0" u="none" strike="noStrike" kern="1200" baseline="0"/>
              <a:t>Guru Nanak</a:t>
            </a:r>
            <a:br>
              <a:rPr lang="en-US" sz="3100" b="0" i="0" u="none" strike="noStrike" kern="1200" baseline="0"/>
            </a:br>
            <a:r>
              <a:rPr lang="en-US" sz="3100" b="0" i="0" u="none" strike="noStrike" kern="1200" baseline="0"/>
              <a:t>What are the 3 central teachings of Guru Nanak?</a:t>
            </a:r>
            <a:endParaRPr lang="en-US" sz="3100"/>
          </a:p>
        </p:txBody>
      </p:sp>
      <p:sp>
        <p:nvSpPr>
          <p:cNvPr id="3" name="Content Placeholder 2"/>
          <p:cNvSpPr>
            <a:spLocks noGrp="1"/>
          </p:cNvSpPr>
          <p:nvPr>
            <p:ph sz="half" idx="1"/>
          </p:nvPr>
        </p:nvSpPr>
        <p:spPr>
          <a:xfrm>
            <a:off x="457200" y="1600200"/>
            <a:ext cx="4038600" cy="4525963"/>
          </a:xfrm>
        </p:spPr>
        <p:txBody>
          <a:bodyPr>
            <a:normAutofit/>
          </a:bodyPr>
          <a:lstStyle/>
          <a:p>
            <a:pPr>
              <a:lnSpc>
                <a:spcPct val="90000"/>
              </a:lnSpc>
            </a:pPr>
            <a:r>
              <a:rPr lang="en-US" sz="2400" dirty="0"/>
              <a:t>Encouraging people to stay in the world and to help others rather than renounce the world in search of spiritual fulfillment, Guru Nanak himself settled with his family as a farmer in the new community he developed at </a:t>
            </a:r>
            <a:r>
              <a:rPr lang="en-US" sz="2400" dirty="0" err="1"/>
              <a:t>Kartarpur</a:t>
            </a:r>
            <a:r>
              <a:rPr lang="en-US" sz="2400" dirty="0"/>
              <a:t> (Town of the Creator)</a:t>
            </a:r>
          </a:p>
          <a:p>
            <a:pPr>
              <a:lnSpc>
                <a:spcPct val="90000"/>
              </a:lnSpc>
            </a:pPr>
            <a:r>
              <a:rPr lang="en-US" sz="2400" b="1" dirty="0"/>
              <a:t>langar:</a:t>
            </a:r>
            <a:r>
              <a:rPr lang="en-US" sz="2400" dirty="0"/>
              <a:t> free community kitchen in which there were no caste distinctions</a:t>
            </a:r>
          </a:p>
        </p:txBody>
      </p:sp>
      <p:pic>
        <p:nvPicPr>
          <p:cNvPr id="6" name="Content Placeholder 5" descr="A large group of people in a room&#10;&#10;Description automatically generated with low confidence">
            <a:extLst>
              <a:ext uri="{FF2B5EF4-FFF2-40B4-BE49-F238E27FC236}">
                <a16:creationId xmlns:a16="http://schemas.microsoft.com/office/drawing/2014/main" id="{7BC196CD-0723-4C8F-BD14-7C7070427F3D}"/>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7681" r="15394" b="-2"/>
          <a:stretch/>
        </p:blipFill>
        <p:spPr>
          <a:xfrm>
            <a:off x="4648200" y="1600200"/>
            <a:ext cx="4038600" cy="4525963"/>
          </a:xfrm>
          <a:noFill/>
        </p:spPr>
      </p:pic>
    </p:spTree>
    <p:extLst>
      <p:ext uri="{BB962C8B-B14F-4D97-AF65-F5344CB8AC3E}">
        <p14:creationId xmlns:p14="http://schemas.microsoft.com/office/powerpoint/2010/main" val="922270822"/>
      </p:ext>
    </p:extLst>
  </p:cSld>
  <p:clrMapOvr>
    <a:masterClrMapping/>
  </p:clrMapOvr>
  <mc:AlternateContent xmlns:mc="http://schemas.openxmlformats.org/markup-compatibility/2006" xmlns:p14="http://schemas.microsoft.com/office/powerpoint/2010/main">
    <mc:Choice Requires="p14">
      <p:transition spd="slow" p14:dur="2000" advTm="59106"/>
    </mc:Choice>
    <mc:Fallback xmlns="">
      <p:transition spd="slow" advTm="59106"/>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b="0" i="0" u="none" strike="noStrike" kern="1200" baseline="0" dirty="0">
                <a:solidFill>
                  <a:srgbClr val="FFFFFF"/>
                </a:solidFill>
                <a:latin typeface="Calibri" panose="020F0502020204030204" pitchFamily="34" charset="0"/>
              </a:rPr>
              <a:t>Guru Nanak</a:t>
            </a:r>
            <a:br>
              <a:rPr lang="en-US" sz="3100" b="0" i="0" u="none" strike="noStrike" kern="1200" baseline="0" dirty="0">
                <a:solidFill>
                  <a:srgbClr val="FFFFFF"/>
                </a:solidFill>
                <a:latin typeface="Calibri" panose="020F0502020204030204" pitchFamily="34" charset="0"/>
              </a:rPr>
            </a:br>
            <a:r>
              <a:rPr lang="en-US" sz="3100" b="0" i="0" u="none" strike="noStrike" kern="1200" baseline="0" dirty="0">
                <a:solidFill>
                  <a:srgbClr val="FFFFFF"/>
                </a:solidFill>
                <a:latin typeface="Calibri" panose="020F0502020204030204" pitchFamily="34" charset="0"/>
              </a:rPr>
              <a:t>What are the 3 central teachings of Guru Nanak?</a:t>
            </a:r>
            <a:endParaRPr lang="en-US" sz="3100" dirty="0"/>
          </a:p>
        </p:txBody>
      </p:sp>
      <p:sp>
        <p:nvSpPr>
          <p:cNvPr id="3" name="Content Placeholder 2"/>
          <p:cNvSpPr>
            <a:spLocks noGrp="1"/>
          </p:cNvSpPr>
          <p:nvPr>
            <p:ph idx="1"/>
          </p:nvPr>
        </p:nvSpPr>
        <p:spPr/>
        <p:txBody>
          <a:bodyPr>
            <a:normAutofit fontScale="92500" lnSpcReduction="20000"/>
          </a:bodyPr>
          <a:lstStyle/>
          <a:p>
            <a:r>
              <a:rPr lang="en-US" dirty="0"/>
              <a:t>Encouraged Sikhs to live a disciplined life of rising early in the morning to praise God and working hard to support themselves and share with those in need</a:t>
            </a:r>
          </a:p>
          <a:p>
            <a:r>
              <a:rPr lang="en-US" dirty="0"/>
              <a:t>Guru Nanak introduced idea of a social order based on equality, justice, and service in devotion to the One God, whom Guru Nanak perceived as formless, pervading everywhere</a:t>
            </a:r>
          </a:p>
          <a:p>
            <a:r>
              <a:rPr lang="en-US" dirty="0"/>
              <a:t>Commitment to practical faith, as opposed to external adherence to religious formalities, won him followers from both Hinduism and Islam</a:t>
            </a:r>
          </a:p>
        </p:txBody>
      </p:sp>
    </p:spTree>
    <p:extLst>
      <p:ext uri="{BB962C8B-B14F-4D97-AF65-F5344CB8AC3E}">
        <p14:creationId xmlns:p14="http://schemas.microsoft.com/office/powerpoint/2010/main" val="2211654530"/>
      </p:ext>
    </p:extLst>
  </p:cSld>
  <p:clrMapOvr>
    <a:masterClrMapping/>
  </p:clrMapOvr>
  <mc:AlternateContent xmlns:mc="http://schemas.openxmlformats.org/markup-compatibility/2006" xmlns:p14="http://schemas.microsoft.com/office/powerpoint/2010/main">
    <mc:Choice Requires="p14">
      <p:transition spd="slow" p14:dur="2000" advTm="64054"/>
    </mc:Choice>
    <mc:Fallback xmlns="">
      <p:transition spd="slow" advTm="64054"/>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b="0" i="0" u="none" strike="noStrike" kern="1200" baseline="0" dirty="0">
                <a:solidFill>
                  <a:srgbClr val="FFFFFF"/>
                </a:solidFill>
                <a:latin typeface="Calibri" panose="020F0502020204030204" pitchFamily="34" charset="0"/>
              </a:rPr>
              <a:t>Guru Nanak</a:t>
            </a:r>
            <a:br>
              <a:rPr lang="en-US" sz="3100" b="0" i="0" u="none" strike="noStrike" kern="1200" baseline="0" dirty="0">
                <a:solidFill>
                  <a:srgbClr val="FFFFFF"/>
                </a:solidFill>
                <a:latin typeface="Calibri" panose="020F0502020204030204" pitchFamily="34" charset="0"/>
              </a:rPr>
            </a:br>
            <a:r>
              <a:rPr lang="en-US" sz="3100" b="0" i="0" u="none" strike="noStrike" kern="1200" baseline="0" dirty="0">
                <a:solidFill>
                  <a:srgbClr val="FFFFFF"/>
                </a:solidFill>
                <a:latin typeface="Calibri" panose="020F0502020204030204" pitchFamily="34" charset="0"/>
              </a:rPr>
              <a:t>What are the 3 central teachings of Guru Nanak?</a:t>
            </a:r>
            <a:endParaRPr lang="en-US" sz="3100" dirty="0"/>
          </a:p>
        </p:txBody>
      </p:sp>
      <p:sp>
        <p:nvSpPr>
          <p:cNvPr id="3" name="Content Placeholder 2"/>
          <p:cNvSpPr>
            <a:spLocks noGrp="1"/>
          </p:cNvSpPr>
          <p:nvPr>
            <p:ph idx="1"/>
          </p:nvPr>
        </p:nvSpPr>
        <p:spPr/>
        <p:txBody>
          <a:bodyPr>
            <a:normAutofit fontScale="92500" lnSpcReduction="10000"/>
          </a:bodyPr>
          <a:lstStyle/>
          <a:p>
            <a:r>
              <a:rPr lang="en-US" dirty="0"/>
              <a:t>Before he died, they argued over who would dispose of his body. According to the </a:t>
            </a:r>
            <a:r>
              <a:rPr lang="en-US" dirty="0" err="1"/>
              <a:t>janam-sakhis</a:t>
            </a:r>
            <a:r>
              <a:rPr lang="en-US" dirty="0"/>
              <a:t>, he told Muslims to place flowers on one side of his body, Hindus on the other; the side whose flowers remained fresh the next day could bury or cremate him. The next day they raised the sheet that had covered his body and reportedly found nothing beneath it; all the flowers were still fresh, leaving only the fragrance of his being.</a:t>
            </a:r>
          </a:p>
        </p:txBody>
      </p:sp>
    </p:spTree>
    <p:extLst>
      <p:ext uri="{BB962C8B-B14F-4D97-AF65-F5344CB8AC3E}">
        <p14:creationId xmlns:p14="http://schemas.microsoft.com/office/powerpoint/2010/main" val="1142332835"/>
      </p:ext>
    </p:extLst>
  </p:cSld>
  <p:clrMapOvr>
    <a:masterClrMapping/>
  </p:clrMapOvr>
  <mc:AlternateContent xmlns:mc="http://schemas.openxmlformats.org/markup-compatibility/2006" xmlns:p14="http://schemas.microsoft.com/office/powerpoint/2010/main">
    <mc:Choice Requires="p14">
      <p:transition spd="slow" p14:dur="2000" advTm="48062"/>
    </mc:Choice>
    <mc:Fallback xmlns="">
      <p:transition spd="slow" advTm="48062"/>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3BA2A-BFA0-4A8C-8FE0-2BC335F9AE72}"/>
              </a:ext>
            </a:extLst>
          </p:cNvPr>
          <p:cNvSpPr>
            <a:spLocks noGrp="1"/>
          </p:cNvSpPr>
          <p:nvPr>
            <p:ph type="title"/>
          </p:nvPr>
        </p:nvSpPr>
        <p:spPr/>
        <p:txBody>
          <a:bodyPr>
            <a:noAutofit/>
          </a:bodyPr>
          <a:lstStyle/>
          <a:p>
            <a:r>
              <a:rPr lang="en-US" sz="3600" dirty="0"/>
              <a:t>11.2   Summarize the development of Sikhism during the time of the Gurus</a:t>
            </a:r>
          </a:p>
        </p:txBody>
      </p:sp>
      <p:sp>
        <p:nvSpPr>
          <p:cNvPr id="3" name="Content Placeholder 2">
            <a:extLst>
              <a:ext uri="{FF2B5EF4-FFF2-40B4-BE49-F238E27FC236}">
                <a16:creationId xmlns:a16="http://schemas.microsoft.com/office/drawing/2014/main" id="{8216710C-4E7B-4140-9468-D6D9E5EB859B}"/>
              </a:ext>
            </a:extLst>
          </p:cNvPr>
          <p:cNvSpPr>
            <a:spLocks noGrp="1"/>
          </p:cNvSpPr>
          <p:nvPr>
            <p:ph idx="1"/>
          </p:nvPr>
        </p:nvSpPr>
        <p:spPr/>
        <p:txBody>
          <a:bodyPr>
            <a:normAutofit fontScale="92500" lnSpcReduction="20000"/>
          </a:bodyPr>
          <a:lstStyle/>
          <a:p>
            <a:r>
              <a:rPr lang="en-US" dirty="0"/>
              <a:t>There were eventually ten Sikh Gurus, all of whom were thought to be transmitting the spiritual light of Nanak. The Third and Fourth Gurus, Amar Das (1479–1574) and Ram Das (1534–1581), developed organized structures for the growing Sikh </a:t>
            </a:r>
            <a:r>
              <a:rPr lang="en-US" dirty="0" err="1"/>
              <a:t>Panth</a:t>
            </a:r>
            <a:r>
              <a:rPr lang="en-US" dirty="0"/>
              <a:t> (community). Ram Das founded the holy city of Amritsar, within which the Fifth Guru, Guru Arjun Dev (1563–1606) built the religion’s most sacred shrine, the Golden Temple. The Fifth Guru also compiled the sacred scriptures of the Sikhs, the Adi </a:t>
            </a:r>
            <a:r>
              <a:rPr lang="en-US" dirty="0" err="1"/>
              <a:t>Granth</a:t>
            </a:r>
            <a:r>
              <a:rPr lang="en-US" dirty="0"/>
              <a:t>, now known as the Guru </a:t>
            </a:r>
            <a:r>
              <a:rPr lang="en-US" dirty="0" err="1"/>
              <a:t>Granth</a:t>
            </a:r>
            <a:r>
              <a:rPr lang="en-US" dirty="0"/>
              <a:t> Sahib. </a:t>
            </a:r>
          </a:p>
        </p:txBody>
      </p:sp>
    </p:spTree>
    <p:extLst>
      <p:ext uri="{BB962C8B-B14F-4D97-AF65-F5344CB8AC3E}">
        <p14:creationId xmlns:p14="http://schemas.microsoft.com/office/powerpoint/2010/main" val="494914951"/>
      </p:ext>
    </p:extLst>
  </p:cSld>
  <p:clrMapOvr>
    <a:masterClrMapping/>
  </p:clrMapOvr>
  <mc:AlternateContent xmlns:mc="http://schemas.openxmlformats.org/markup-compatibility/2006" xmlns:p14="http://schemas.microsoft.com/office/powerpoint/2010/main">
    <mc:Choice Requires="p14">
      <p:transition spd="slow" p14:dur="2000" advTm="14917"/>
    </mc:Choice>
    <mc:Fallback xmlns="">
      <p:transition spd="slow" advTm="14917"/>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3BA2A-BFA0-4A8C-8FE0-2BC335F9AE72}"/>
              </a:ext>
            </a:extLst>
          </p:cNvPr>
          <p:cNvSpPr>
            <a:spLocks noGrp="1"/>
          </p:cNvSpPr>
          <p:nvPr>
            <p:ph type="title"/>
          </p:nvPr>
        </p:nvSpPr>
        <p:spPr/>
        <p:txBody>
          <a:bodyPr>
            <a:noAutofit/>
          </a:bodyPr>
          <a:lstStyle/>
          <a:p>
            <a:r>
              <a:rPr lang="en-US" sz="3600" dirty="0"/>
              <a:t>11.2   Summarize the development of Sikhism during the time of the Gurus</a:t>
            </a:r>
          </a:p>
        </p:txBody>
      </p:sp>
      <p:sp>
        <p:nvSpPr>
          <p:cNvPr id="3" name="Content Placeholder 2">
            <a:extLst>
              <a:ext uri="{FF2B5EF4-FFF2-40B4-BE49-F238E27FC236}">
                <a16:creationId xmlns:a16="http://schemas.microsoft.com/office/drawing/2014/main" id="{8216710C-4E7B-4140-9468-D6D9E5EB859B}"/>
              </a:ext>
            </a:extLst>
          </p:cNvPr>
          <p:cNvSpPr>
            <a:spLocks noGrp="1"/>
          </p:cNvSpPr>
          <p:nvPr>
            <p:ph idx="1"/>
          </p:nvPr>
        </p:nvSpPr>
        <p:spPr/>
        <p:txBody>
          <a:bodyPr>
            <a:normAutofit fontScale="85000" lnSpcReduction="20000"/>
          </a:bodyPr>
          <a:lstStyle/>
          <a:p>
            <a:r>
              <a:rPr lang="en-US" dirty="0"/>
              <a:t>To protect Sikhism against the Mughals and to defend the weak of all religions against tyranny, the Sixth Guru, </a:t>
            </a:r>
            <a:r>
              <a:rPr lang="en-US" dirty="0" err="1"/>
              <a:t>Hargobind</a:t>
            </a:r>
            <a:r>
              <a:rPr lang="en-US" dirty="0"/>
              <a:t> (1595–1644), established a Sikh army. The Tenth Guru, Guru Gobind Singh (1666–1708), called his initiates Khalsa (Pure Ones), a community pledged to a special code of personal discipline. They were sworn to wear five distinctive symbols of their dedication (Five Ks): unshorn hair, a comb to keep it tidy, drawstring </a:t>
            </a:r>
            <a:r>
              <a:rPr lang="en-US" dirty="0" err="1"/>
              <a:t>underbreeches</a:t>
            </a:r>
            <a:r>
              <a:rPr lang="en-US" dirty="0"/>
              <a:t> for modesty, a small sword in a sheath, and a steel bracelet. Guru Gobind Singh ended the line of bodily succession to </a:t>
            </a:r>
            <a:r>
              <a:rPr lang="en-US" dirty="0" err="1"/>
              <a:t>Guruship</a:t>
            </a:r>
            <a:r>
              <a:rPr lang="en-US" dirty="0"/>
              <a:t> by transferring his authority to the Adi </a:t>
            </a:r>
            <a:r>
              <a:rPr lang="en-US" dirty="0" err="1"/>
              <a:t>Granth</a:t>
            </a:r>
            <a:r>
              <a:rPr lang="en-US" dirty="0"/>
              <a:t> and the </a:t>
            </a:r>
            <a:r>
              <a:rPr lang="en-US" dirty="0" err="1"/>
              <a:t>panth</a:t>
            </a:r>
            <a:r>
              <a:rPr lang="en-US" dirty="0"/>
              <a:t>.</a:t>
            </a:r>
          </a:p>
        </p:txBody>
      </p:sp>
    </p:spTree>
    <p:extLst>
      <p:ext uri="{BB962C8B-B14F-4D97-AF65-F5344CB8AC3E}">
        <p14:creationId xmlns:p14="http://schemas.microsoft.com/office/powerpoint/2010/main" val="1720307534"/>
      </p:ext>
    </p:extLst>
  </p:cSld>
  <p:clrMapOvr>
    <a:masterClrMapping/>
  </p:clrMapOvr>
  <mc:AlternateContent xmlns:mc="http://schemas.openxmlformats.org/markup-compatibility/2006" xmlns:p14="http://schemas.microsoft.com/office/powerpoint/2010/main">
    <mc:Choice Requires="p14">
      <p:transition spd="slow" p14:dur="2000" advTm="66885"/>
    </mc:Choice>
    <mc:Fallback xmlns="">
      <p:transition spd="slow" advTm="66885"/>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succession of the Gurus</a:t>
            </a:r>
          </a:p>
        </p:txBody>
      </p:sp>
      <p:sp>
        <p:nvSpPr>
          <p:cNvPr id="3" name="Content Placeholder 2"/>
          <p:cNvSpPr>
            <a:spLocks noGrp="1"/>
          </p:cNvSpPr>
          <p:nvPr>
            <p:ph idx="1"/>
          </p:nvPr>
        </p:nvSpPr>
        <p:spPr/>
        <p:txBody>
          <a:bodyPr/>
          <a:lstStyle/>
          <a:p>
            <a:pPr marL="0" indent="0">
              <a:buNone/>
            </a:pPr>
            <a:endParaRPr lang="en-US" b="1" dirty="0"/>
          </a:p>
          <a:p>
            <a:pPr marL="0" indent="0">
              <a:buNone/>
            </a:pPr>
            <a:endParaRPr lang="en-US" b="1" dirty="0"/>
          </a:p>
          <a:p>
            <a:pPr marL="0" indent="0">
              <a:buNone/>
            </a:pPr>
            <a:r>
              <a:rPr lang="en-US" b="1" dirty="0"/>
              <a:t>How did the activities of the Sikh Gurus help structure and shape the Sikh community and its practices?</a:t>
            </a:r>
          </a:p>
          <a:p>
            <a:pPr marL="0" indent="0">
              <a:buNone/>
            </a:pPr>
            <a:endParaRPr lang="en-US" dirty="0"/>
          </a:p>
        </p:txBody>
      </p:sp>
    </p:spTree>
    <p:extLst>
      <p:ext uri="{BB962C8B-B14F-4D97-AF65-F5344CB8AC3E}">
        <p14:creationId xmlns:p14="http://schemas.microsoft.com/office/powerpoint/2010/main" val="4030711070"/>
      </p:ext>
    </p:extLst>
  </p:cSld>
  <p:clrMapOvr>
    <a:masterClrMapping/>
  </p:clrMapOvr>
  <mc:AlternateContent xmlns:mc="http://schemas.openxmlformats.org/markup-compatibility/2006" xmlns:p14="http://schemas.microsoft.com/office/powerpoint/2010/main">
    <mc:Choice Requires="p14">
      <p:transition spd="slow" p14:dur="2000" advTm="6534"/>
    </mc:Choice>
    <mc:Fallback xmlns="">
      <p:transition spd="slow" advTm="6534"/>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succession of the Gurus</a:t>
            </a:r>
          </a:p>
        </p:txBody>
      </p:sp>
      <p:sp>
        <p:nvSpPr>
          <p:cNvPr id="3" name="Content Placeholder 2"/>
          <p:cNvSpPr>
            <a:spLocks noGrp="1"/>
          </p:cNvSpPr>
          <p:nvPr>
            <p:ph idx="1"/>
          </p:nvPr>
        </p:nvSpPr>
        <p:spPr/>
        <p:txBody>
          <a:bodyPr>
            <a:normAutofit lnSpcReduction="10000"/>
          </a:bodyPr>
          <a:lstStyle/>
          <a:p>
            <a:r>
              <a:rPr lang="en-US" dirty="0"/>
              <a:t>2nd Guru Angad (“limb of his body”) (1504–1552) </a:t>
            </a:r>
          </a:p>
          <a:p>
            <a:pPr lvl="1"/>
            <a:r>
              <a:rPr lang="en-US" dirty="0"/>
              <a:t>Guru Nanak passed his spiritual authority to </a:t>
            </a:r>
            <a:r>
              <a:rPr lang="en-US" dirty="0" err="1"/>
              <a:t>Lehna</a:t>
            </a:r>
            <a:r>
              <a:rPr lang="en-US" dirty="0"/>
              <a:t>, who was renamed Guru Angad </a:t>
            </a:r>
          </a:p>
          <a:p>
            <a:pPr lvl="1"/>
            <a:r>
              <a:rPr lang="en-US" dirty="0"/>
              <a:t>Famous for healing incurable diseases such as leprosy, Guru Angad was a model of humility and service to the poor and needy. </a:t>
            </a:r>
          </a:p>
          <a:p>
            <a:pPr lvl="1"/>
            <a:r>
              <a:rPr lang="en-US" dirty="0"/>
              <a:t>Continued the tradition of langar and served the people with his own hands.</a:t>
            </a:r>
          </a:p>
          <a:p>
            <a:pPr lvl="1"/>
            <a:r>
              <a:rPr lang="en-US" dirty="0"/>
              <a:t>Established precedent of succession</a:t>
            </a:r>
          </a:p>
          <a:p>
            <a:endParaRPr lang="en-US" dirty="0"/>
          </a:p>
        </p:txBody>
      </p:sp>
    </p:spTree>
    <p:extLst>
      <p:ext uri="{BB962C8B-B14F-4D97-AF65-F5344CB8AC3E}">
        <p14:creationId xmlns:p14="http://schemas.microsoft.com/office/powerpoint/2010/main" val="1563206265"/>
      </p:ext>
    </p:extLst>
  </p:cSld>
  <p:clrMapOvr>
    <a:masterClrMapping/>
  </p:clrMapOvr>
  <mc:AlternateContent xmlns:mc="http://schemas.openxmlformats.org/markup-compatibility/2006" xmlns:p14="http://schemas.microsoft.com/office/powerpoint/2010/main">
    <mc:Choice Requires="p14">
      <p:transition spd="slow" p14:dur="2000" advTm="34291"/>
    </mc:Choice>
    <mc:Fallback xmlns="">
      <p:transition spd="slow" advTm="34291"/>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succession of the Gurus</a:t>
            </a:r>
          </a:p>
        </p:txBody>
      </p:sp>
      <p:sp>
        <p:nvSpPr>
          <p:cNvPr id="3" name="Content Placeholder 2"/>
          <p:cNvSpPr>
            <a:spLocks noGrp="1"/>
          </p:cNvSpPr>
          <p:nvPr>
            <p:ph idx="1"/>
          </p:nvPr>
        </p:nvSpPr>
        <p:spPr/>
        <p:txBody>
          <a:bodyPr>
            <a:normAutofit/>
          </a:bodyPr>
          <a:lstStyle/>
          <a:p>
            <a:r>
              <a:rPr lang="en-US" dirty="0"/>
              <a:t>3</a:t>
            </a:r>
            <a:r>
              <a:rPr lang="en-US" baseline="30000" dirty="0"/>
              <a:t>rd</a:t>
            </a:r>
            <a:r>
              <a:rPr lang="en-US" dirty="0"/>
              <a:t> Amar Das (1479–1574): organized the Sikh </a:t>
            </a:r>
            <a:r>
              <a:rPr lang="en-US" b="1" dirty="0" err="1"/>
              <a:t>Panth</a:t>
            </a:r>
            <a:r>
              <a:rPr lang="en-US" dirty="0"/>
              <a:t> (community)</a:t>
            </a:r>
          </a:p>
          <a:p>
            <a:r>
              <a:rPr lang="en-US" dirty="0"/>
              <a:t>4</a:t>
            </a:r>
            <a:r>
              <a:rPr lang="en-US" baseline="30000" dirty="0"/>
              <a:t>th</a:t>
            </a:r>
            <a:r>
              <a:rPr lang="en-US" dirty="0"/>
              <a:t> Ram Das (1534–1581): founded holy city of Amritsar</a:t>
            </a:r>
          </a:p>
          <a:p>
            <a:pPr lvl="1"/>
            <a:r>
              <a:rPr lang="en-US" dirty="0"/>
              <a:t>These two gurus developed organizational structures for the growing Sikh </a:t>
            </a:r>
            <a:r>
              <a:rPr lang="en-US" dirty="0" err="1"/>
              <a:t>Panth</a:t>
            </a:r>
            <a:r>
              <a:rPr lang="en-US" dirty="0"/>
              <a:t> (community) while also setting personal examples of humility</a:t>
            </a:r>
          </a:p>
          <a:p>
            <a:pPr lvl="1"/>
            <a:r>
              <a:rPr lang="en-US" dirty="0"/>
              <a:t>Ram Das founded the holy city of Amritsar</a:t>
            </a:r>
          </a:p>
        </p:txBody>
      </p:sp>
    </p:spTree>
    <p:extLst>
      <p:ext uri="{BB962C8B-B14F-4D97-AF65-F5344CB8AC3E}">
        <p14:creationId xmlns:p14="http://schemas.microsoft.com/office/powerpoint/2010/main" val="1754796897"/>
      </p:ext>
    </p:extLst>
  </p:cSld>
  <p:clrMapOvr>
    <a:masterClrMapping/>
  </p:clrMapOvr>
  <mc:AlternateContent xmlns:mc="http://schemas.openxmlformats.org/markup-compatibility/2006" xmlns:p14="http://schemas.microsoft.com/office/powerpoint/2010/main">
    <mc:Choice Requires="p14">
      <p:transition spd="slow" p14:dur="2000" advTm="28083"/>
    </mc:Choice>
    <mc:Fallback xmlns="">
      <p:transition spd="slow" advTm="28083"/>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succession of the Gurus</a:t>
            </a:r>
          </a:p>
        </p:txBody>
      </p:sp>
      <p:sp>
        <p:nvSpPr>
          <p:cNvPr id="3" name="Content Placeholder 2"/>
          <p:cNvSpPr>
            <a:spLocks noGrp="1"/>
          </p:cNvSpPr>
          <p:nvPr>
            <p:ph idx="1"/>
          </p:nvPr>
        </p:nvSpPr>
        <p:spPr/>
        <p:txBody>
          <a:bodyPr>
            <a:normAutofit fontScale="85000" lnSpcReduction="10000"/>
          </a:bodyPr>
          <a:lstStyle/>
          <a:p>
            <a:r>
              <a:rPr lang="en-US" dirty="0"/>
              <a:t>5</a:t>
            </a:r>
            <a:r>
              <a:rPr lang="en-US" baseline="30000" dirty="0"/>
              <a:t>th</a:t>
            </a:r>
            <a:r>
              <a:rPr lang="en-US" dirty="0"/>
              <a:t> Arjun Dev (1563–1606)</a:t>
            </a:r>
          </a:p>
          <a:p>
            <a:pPr marL="914400" lvl="1" indent="-514350"/>
            <a:r>
              <a:rPr lang="en-US" dirty="0"/>
              <a:t>Built the Golden Temple in Amritsar (most sacred shrine)</a:t>
            </a:r>
          </a:p>
          <a:p>
            <a:pPr marL="914400" lvl="1" indent="-514350"/>
            <a:r>
              <a:rPr lang="en-US" dirty="0"/>
              <a:t>Compiled the </a:t>
            </a:r>
            <a:r>
              <a:rPr lang="en-US" b="1" dirty="0" err="1"/>
              <a:t>Adi</a:t>
            </a:r>
            <a:r>
              <a:rPr lang="en-US" b="1" dirty="0"/>
              <a:t> </a:t>
            </a:r>
            <a:r>
              <a:rPr lang="en-US" b="1" dirty="0" err="1"/>
              <a:t>Granth</a:t>
            </a:r>
            <a:r>
              <a:rPr lang="en-US" b="1" dirty="0"/>
              <a:t> </a:t>
            </a:r>
            <a:r>
              <a:rPr lang="en-US" dirty="0"/>
              <a:t>(“original holy book,” a.k.a. </a:t>
            </a:r>
            <a:r>
              <a:rPr lang="en-US" b="1" dirty="0"/>
              <a:t>Guru </a:t>
            </a:r>
            <a:r>
              <a:rPr lang="en-US" b="1" dirty="0" err="1"/>
              <a:t>Granth</a:t>
            </a:r>
            <a:r>
              <a:rPr lang="en-US" b="1" dirty="0"/>
              <a:t> Sahib</a:t>
            </a:r>
            <a:r>
              <a:rPr lang="en-US" dirty="0"/>
              <a:t>)</a:t>
            </a:r>
          </a:p>
          <a:p>
            <a:pPr marL="1314450" lvl="2" indent="-514350"/>
            <a:r>
              <a:rPr lang="en-US" dirty="0"/>
              <a:t>from devotional hymns composed by Guru Nanak, the other Gurus, and Hindu and Muslim saints, including many spiritual figures from social castes considered lowly. </a:t>
            </a:r>
          </a:p>
          <a:p>
            <a:pPr marL="914400" lvl="1" indent="-514350"/>
            <a:r>
              <a:rPr lang="en-US" dirty="0"/>
              <a:t>Emperor Akbar visited the Third, Fourth, and Fifth Gurus and was pleased with the teachings of the Gurus</a:t>
            </a:r>
          </a:p>
          <a:p>
            <a:pPr marL="914400" lvl="1" indent="-514350"/>
            <a:r>
              <a:rPr lang="en-US" dirty="0"/>
              <a:t>Executed by Emperor Jehangir who was jealous of Guru Arjun Dev’s popularity among Muslims</a:t>
            </a:r>
          </a:p>
          <a:p>
            <a:pPr marL="1314450" lvl="2" indent="-514350"/>
            <a:r>
              <a:rPr lang="en-US" dirty="0"/>
              <a:t>Had him tortured and executed in 1606 on a false charge</a:t>
            </a:r>
          </a:p>
          <a:p>
            <a:pPr marL="514350" indent="-514350">
              <a:buFont typeface="+mj-lt"/>
              <a:buAutoNum type="arabicPeriod" startAt="2"/>
            </a:pPr>
            <a:endParaRPr lang="en-US" dirty="0"/>
          </a:p>
        </p:txBody>
      </p:sp>
    </p:spTree>
    <p:extLst>
      <p:ext uri="{BB962C8B-B14F-4D97-AF65-F5344CB8AC3E}">
        <p14:creationId xmlns:p14="http://schemas.microsoft.com/office/powerpoint/2010/main" val="2351436821"/>
      </p:ext>
    </p:extLst>
  </p:cSld>
  <p:clrMapOvr>
    <a:masterClrMapping/>
  </p:clrMapOvr>
  <mc:AlternateContent xmlns:mc="http://schemas.openxmlformats.org/markup-compatibility/2006" xmlns:p14="http://schemas.microsoft.com/office/powerpoint/2010/main">
    <mc:Choice Requires="p14">
      <p:transition spd="slow" p14:dur="2000" advTm="93333"/>
    </mc:Choice>
    <mc:Fallback xmlns="">
      <p:transition spd="slow" advTm="9333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Introduction</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fontScale="85000" lnSpcReduction="10000"/>
          </a:bodyPr>
          <a:lstStyle/>
          <a:p>
            <a:r>
              <a:rPr lang="en-US" dirty="0"/>
              <a:t>In the past, scholars have characterized Sikh beliefs and practices as a Hindu offshoot or synthesis of Hindu and Muslim traditions of northern India. However, Sikhism is independent, with its own unique quality, revelation, and history.</a:t>
            </a:r>
          </a:p>
          <a:p>
            <a:r>
              <a:rPr lang="en-US" dirty="0"/>
              <a:t>Sikhism does not actively seek new converts, and Sikhs typically do not think of their faith as yet another sectarian religion.</a:t>
            </a:r>
          </a:p>
          <a:p>
            <a:r>
              <a:rPr lang="en-US" dirty="0"/>
              <a:t>Rather, they understand their path as an expression of the universal truth within and beyond all religions.</a:t>
            </a:r>
          </a:p>
        </p:txBody>
      </p:sp>
    </p:spTree>
    <p:extLst>
      <p:ext uri="{BB962C8B-B14F-4D97-AF65-F5344CB8AC3E}">
        <p14:creationId xmlns:p14="http://schemas.microsoft.com/office/powerpoint/2010/main" val="2961375349"/>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succession of the Gurus</a:t>
            </a:r>
          </a:p>
        </p:txBody>
      </p:sp>
      <p:sp>
        <p:nvSpPr>
          <p:cNvPr id="3" name="Content Placeholder 2"/>
          <p:cNvSpPr>
            <a:spLocks noGrp="1"/>
          </p:cNvSpPr>
          <p:nvPr>
            <p:ph idx="1"/>
          </p:nvPr>
        </p:nvSpPr>
        <p:spPr/>
        <p:txBody>
          <a:bodyPr>
            <a:normAutofit/>
          </a:bodyPr>
          <a:lstStyle/>
          <a:p>
            <a:r>
              <a:rPr lang="en-US" dirty="0"/>
              <a:t>6</a:t>
            </a:r>
            <a:r>
              <a:rPr lang="en-US" baseline="30000" dirty="0"/>
              <a:t>th</a:t>
            </a:r>
            <a:r>
              <a:rPr lang="en-US" dirty="0"/>
              <a:t> </a:t>
            </a:r>
            <a:r>
              <a:rPr lang="en-US" dirty="0" err="1"/>
              <a:t>Hargobind</a:t>
            </a:r>
            <a:r>
              <a:rPr lang="en-US" dirty="0"/>
              <a:t> (1595–1644)</a:t>
            </a:r>
          </a:p>
          <a:p>
            <a:pPr lvl="1"/>
            <a:r>
              <a:rPr lang="en-US" dirty="0"/>
              <a:t>To protect Sikhism and to defend the weak of all religions against tyranny</a:t>
            </a:r>
          </a:p>
          <a:p>
            <a:pPr lvl="1"/>
            <a:r>
              <a:rPr lang="en-US" dirty="0"/>
              <a:t>Established a Sikh army, carried two swords (one symbolizing temporal power, the other spiritual power)</a:t>
            </a:r>
          </a:p>
          <a:p>
            <a:pPr lvl="1"/>
            <a:r>
              <a:rPr lang="en-US" dirty="0"/>
              <a:t>Taught the people to defend their religion</a:t>
            </a:r>
          </a:p>
        </p:txBody>
      </p:sp>
    </p:spTree>
    <p:extLst>
      <p:ext uri="{BB962C8B-B14F-4D97-AF65-F5344CB8AC3E}">
        <p14:creationId xmlns:p14="http://schemas.microsoft.com/office/powerpoint/2010/main" val="444248778"/>
      </p:ext>
    </p:extLst>
  </p:cSld>
  <p:clrMapOvr>
    <a:masterClrMapping/>
  </p:clrMapOvr>
  <mc:AlternateContent xmlns:mc="http://schemas.openxmlformats.org/markup-compatibility/2006" xmlns:p14="http://schemas.microsoft.com/office/powerpoint/2010/main">
    <mc:Choice Requires="p14">
      <p:transition spd="slow" p14:dur="2000" advTm="25134"/>
    </mc:Choice>
    <mc:Fallback xmlns="">
      <p:transition spd="slow" advTm="25134"/>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succession of the Gurus</a:t>
            </a:r>
          </a:p>
        </p:txBody>
      </p:sp>
      <p:sp>
        <p:nvSpPr>
          <p:cNvPr id="3" name="Content Placeholder 2"/>
          <p:cNvSpPr>
            <a:spLocks noGrp="1"/>
          </p:cNvSpPr>
          <p:nvPr>
            <p:ph idx="1"/>
          </p:nvPr>
        </p:nvSpPr>
        <p:spPr/>
        <p:txBody>
          <a:bodyPr>
            <a:normAutofit fontScale="85000" lnSpcReduction="10000"/>
          </a:bodyPr>
          <a:lstStyle/>
          <a:p>
            <a:r>
              <a:rPr lang="en-US" dirty="0"/>
              <a:t>7</a:t>
            </a:r>
            <a:r>
              <a:rPr lang="en-US" baseline="30000" dirty="0"/>
              <a:t>th</a:t>
            </a:r>
            <a:r>
              <a:rPr lang="en-US" dirty="0"/>
              <a:t> Har Rai (1630–1661)</a:t>
            </a:r>
          </a:p>
          <a:p>
            <a:pPr lvl="1"/>
            <a:r>
              <a:rPr lang="en-US" dirty="0"/>
              <a:t>Pacifist who never used his troops against the Mughals</a:t>
            </a:r>
          </a:p>
          <a:p>
            <a:pPr lvl="1"/>
            <a:r>
              <a:rPr lang="en-US" dirty="0"/>
              <a:t>Taught his Sikhs not only to feed anyone who came to their door, but also to:</a:t>
            </a:r>
          </a:p>
          <a:p>
            <a:pPr marL="0" indent="0">
              <a:buNone/>
            </a:pPr>
            <a:r>
              <a:rPr lang="en-US" i="1" dirty="0"/>
              <a:t>“do service in such a way that the poor guest may not feel he is partaking of some charity but as if he had come to the Guru’s house which belonged to all in equal measure. He who has more should consider it as God’s trust and share it in the same spirit. Man is only an instrument of service: the giver of goods is God, the Guru of us all.”</a:t>
            </a:r>
          </a:p>
        </p:txBody>
      </p:sp>
    </p:spTree>
    <p:extLst>
      <p:ext uri="{BB962C8B-B14F-4D97-AF65-F5344CB8AC3E}">
        <p14:creationId xmlns:p14="http://schemas.microsoft.com/office/powerpoint/2010/main" val="3080471687"/>
      </p:ext>
    </p:extLst>
  </p:cSld>
  <p:clrMapOvr>
    <a:masterClrMapping/>
  </p:clrMapOvr>
  <mc:AlternateContent xmlns:mc="http://schemas.openxmlformats.org/markup-compatibility/2006" xmlns:p14="http://schemas.microsoft.com/office/powerpoint/2010/main">
    <mc:Choice Requires="p14">
      <p:transition spd="slow" p14:dur="2000" advTm="34074"/>
    </mc:Choice>
    <mc:Fallback xmlns="">
      <p:transition spd="slow" advTm="34074"/>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succession of the Gurus</a:t>
            </a:r>
          </a:p>
        </p:txBody>
      </p:sp>
      <p:sp>
        <p:nvSpPr>
          <p:cNvPr id="3" name="Content Placeholder 2"/>
          <p:cNvSpPr>
            <a:spLocks noGrp="1"/>
          </p:cNvSpPr>
          <p:nvPr>
            <p:ph idx="1"/>
          </p:nvPr>
        </p:nvSpPr>
        <p:spPr/>
        <p:txBody>
          <a:bodyPr>
            <a:normAutofit/>
          </a:bodyPr>
          <a:lstStyle/>
          <a:p>
            <a:r>
              <a:rPr lang="en-US" dirty="0"/>
              <a:t>8</a:t>
            </a:r>
            <a:r>
              <a:rPr lang="en-US" baseline="30000" dirty="0"/>
              <a:t>th</a:t>
            </a:r>
            <a:r>
              <a:rPr lang="en-US" dirty="0"/>
              <a:t> Har Krishan (1656–1664)</a:t>
            </a:r>
          </a:p>
          <a:p>
            <a:pPr lvl="1"/>
            <a:r>
              <a:rPr lang="en-US" dirty="0"/>
              <a:t>Appointed at 5 years old and died at age of 8</a:t>
            </a:r>
          </a:p>
          <a:p>
            <a:pPr lvl="1"/>
            <a:r>
              <a:rPr lang="en-US" dirty="0"/>
              <a:t>When taunted by Hindu pandits (teacher-scholars) the “Child Guru” reportedly touched a lowly deaf and dumb Sikh watercarrier with his cane, whereupon the watercarrier expounded brilliantly on the subtleties of the Hindu scripture the Bhagavad-Gita</a:t>
            </a:r>
          </a:p>
        </p:txBody>
      </p:sp>
    </p:spTree>
    <p:extLst>
      <p:ext uri="{BB962C8B-B14F-4D97-AF65-F5344CB8AC3E}">
        <p14:creationId xmlns:p14="http://schemas.microsoft.com/office/powerpoint/2010/main" val="2110869277"/>
      </p:ext>
    </p:extLst>
  </p:cSld>
  <p:clrMapOvr>
    <a:masterClrMapping/>
  </p:clrMapOvr>
  <mc:AlternateContent xmlns:mc="http://schemas.openxmlformats.org/markup-compatibility/2006" xmlns:p14="http://schemas.microsoft.com/office/powerpoint/2010/main">
    <mc:Choice Requires="p14">
      <p:transition spd="slow" p14:dur="2000" advTm="34097"/>
    </mc:Choice>
    <mc:Fallback xmlns="">
      <p:transition spd="slow" advTm="34097"/>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succession of the Gurus</a:t>
            </a:r>
          </a:p>
        </p:txBody>
      </p:sp>
      <p:sp>
        <p:nvSpPr>
          <p:cNvPr id="3" name="Content Placeholder 2"/>
          <p:cNvSpPr>
            <a:spLocks noGrp="1"/>
          </p:cNvSpPr>
          <p:nvPr>
            <p:ph idx="1"/>
          </p:nvPr>
        </p:nvSpPr>
        <p:spPr/>
        <p:txBody>
          <a:bodyPr>
            <a:normAutofit fontScale="77500" lnSpcReduction="20000"/>
          </a:bodyPr>
          <a:lstStyle/>
          <a:p>
            <a:r>
              <a:rPr lang="en-US" dirty="0"/>
              <a:t>9</a:t>
            </a:r>
            <a:r>
              <a:rPr lang="en-US" baseline="30000" dirty="0"/>
              <a:t>th</a:t>
            </a:r>
            <a:r>
              <a:rPr lang="en-US" dirty="0"/>
              <a:t> </a:t>
            </a:r>
            <a:r>
              <a:rPr lang="en-US" dirty="0" err="1"/>
              <a:t>Tegh</a:t>
            </a:r>
            <a:r>
              <a:rPr lang="en-US" dirty="0"/>
              <a:t> Bahadur (c. 1621–1675)</a:t>
            </a:r>
          </a:p>
          <a:p>
            <a:pPr lvl="1"/>
            <a:r>
              <a:rPr lang="en-US" dirty="0"/>
              <a:t>Martyred by Emperor Aurangzeb</a:t>
            </a:r>
          </a:p>
          <a:p>
            <a:pPr lvl="1"/>
            <a:r>
              <a:rPr lang="en-US" dirty="0"/>
              <a:t>Approached by Kashmiri Hindu pandits who were facing forced conversion to Islam by the Mughal emperor, Aurangzeb</a:t>
            </a:r>
          </a:p>
          <a:p>
            <a:pPr lvl="1"/>
            <a:r>
              <a:rPr lang="en-US" b="1" dirty="0"/>
              <a:t>Viewed Hinduism as a totally corrupt, idolatrous religion, which did not lead people to God</a:t>
            </a:r>
          </a:p>
          <a:p>
            <a:pPr lvl="1"/>
            <a:r>
              <a:rPr lang="en-US" b="1" dirty="0"/>
              <a:t>Ordered the destruction of Hindu temples and mass conversion of Hindus throughout the land</a:t>
            </a:r>
          </a:p>
          <a:p>
            <a:pPr lvl="1"/>
            <a:r>
              <a:rPr lang="en-US" dirty="0"/>
              <a:t>Guru </a:t>
            </a:r>
            <a:r>
              <a:rPr lang="en-US" dirty="0" err="1"/>
              <a:t>Tegh</a:t>
            </a:r>
            <a:r>
              <a:rPr lang="en-US" dirty="0"/>
              <a:t> Bahadur told the Hindu pandits to inform their oppressors that they would convert to Islam if the Sikh Guru could be persuaded to do so</a:t>
            </a:r>
          </a:p>
          <a:p>
            <a:pPr lvl="1"/>
            <a:r>
              <a:rPr lang="en-US" dirty="0"/>
              <a:t>Imprisoned and forced to witness the torture and murder of his aides, the Ninth Guru staunchly maintained the right of all people to religious freedom. </a:t>
            </a:r>
          </a:p>
          <a:p>
            <a:pPr lvl="1"/>
            <a:endParaRPr lang="en-US" dirty="0"/>
          </a:p>
        </p:txBody>
      </p:sp>
    </p:spTree>
    <p:extLst>
      <p:ext uri="{BB962C8B-B14F-4D97-AF65-F5344CB8AC3E}">
        <p14:creationId xmlns:p14="http://schemas.microsoft.com/office/powerpoint/2010/main" val="3250159019"/>
      </p:ext>
    </p:extLst>
  </p:cSld>
  <p:clrMapOvr>
    <a:masterClrMapping/>
  </p:clrMapOvr>
  <mc:AlternateContent xmlns:mc="http://schemas.openxmlformats.org/markup-compatibility/2006" xmlns:p14="http://schemas.microsoft.com/office/powerpoint/2010/main">
    <mc:Choice Requires="p14">
      <p:transition spd="slow" p14:dur="2000" advTm="56419"/>
    </mc:Choice>
    <mc:Fallback xmlns="">
      <p:transition spd="slow" advTm="56419"/>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chor="ctr">
            <a:normAutofit/>
          </a:bodyPr>
          <a:lstStyle/>
          <a:p>
            <a:r>
              <a:rPr lang="en-US" dirty="0"/>
              <a:t>The succession of the Gurus</a:t>
            </a:r>
          </a:p>
        </p:txBody>
      </p:sp>
      <p:pic>
        <p:nvPicPr>
          <p:cNvPr id="6" name="Content Placeholder 5" descr="A person riding a horse&#10;&#10;Description automatically generated with medium confidence">
            <a:extLst>
              <a:ext uri="{FF2B5EF4-FFF2-40B4-BE49-F238E27FC236}">
                <a16:creationId xmlns:a16="http://schemas.microsoft.com/office/drawing/2014/main" id="{33784D21-3D65-4B2A-9B4A-794D52257BE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200" y="2631408"/>
            <a:ext cx="4038600" cy="2463546"/>
          </a:xfrm>
          <a:noFill/>
        </p:spPr>
      </p:pic>
      <p:sp>
        <p:nvSpPr>
          <p:cNvPr id="3" name="Content Placeholder 2"/>
          <p:cNvSpPr>
            <a:spLocks noGrp="1"/>
          </p:cNvSpPr>
          <p:nvPr>
            <p:ph sz="half" idx="2"/>
          </p:nvPr>
        </p:nvSpPr>
        <p:spPr>
          <a:xfrm>
            <a:off x="4648200" y="1600200"/>
            <a:ext cx="4038600" cy="4525963"/>
          </a:xfrm>
        </p:spPr>
        <p:txBody>
          <a:bodyPr>
            <a:normAutofit/>
          </a:bodyPr>
          <a:lstStyle/>
          <a:p>
            <a:pPr marL="514350" indent="-514350">
              <a:buFont typeface="+mj-lt"/>
              <a:buAutoNum type="arabicPeriod" startAt="10"/>
            </a:pPr>
            <a:r>
              <a:rPr lang="en-US" sz="2600" dirty="0"/>
              <a:t> Gobind Singh (1666–1708)</a:t>
            </a:r>
          </a:p>
          <a:p>
            <a:pPr marL="914400" lvl="1" indent="-514350"/>
            <a:r>
              <a:rPr lang="en-US" sz="2600" dirty="0"/>
              <a:t>Young son of </a:t>
            </a:r>
            <a:r>
              <a:rPr lang="en-US" sz="2600" dirty="0" err="1"/>
              <a:t>Tegh</a:t>
            </a:r>
            <a:r>
              <a:rPr lang="en-US" sz="2600" dirty="0"/>
              <a:t> Bahadur </a:t>
            </a:r>
          </a:p>
          <a:p>
            <a:pPr marL="914400" lvl="1" indent="-514350"/>
            <a:r>
              <a:rPr lang="en-US" sz="2600" dirty="0"/>
              <a:t>Initiated saint-soldiers; Five Beloved Ones were first from lowest classes</a:t>
            </a:r>
          </a:p>
          <a:p>
            <a:pPr marL="914400" lvl="1" indent="-514350"/>
            <a:r>
              <a:rPr lang="en-US" sz="2600" dirty="0"/>
              <a:t>Then he had them initiate him (equality)</a:t>
            </a:r>
          </a:p>
          <a:p>
            <a:pPr marL="914400" lvl="1" indent="-514350"/>
            <a:endParaRPr lang="en-US" sz="2600" b="1" dirty="0"/>
          </a:p>
        </p:txBody>
      </p:sp>
    </p:spTree>
    <p:extLst>
      <p:ext uri="{BB962C8B-B14F-4D97-AF65-F5344CB8AC3E}">
        <p14:creationId xmlns:p14="http://schemas.microsoft.com/office/powerpoint/2010/main" val="3643684963"/>
      </p:ext>
    </p:extLst>
  </p:cSld>
  <p:clrMapOvr>
    <a:masterClrMapping/>
  </p:clrMapOvr>
  <mc:AlternateContent xmlns:mc="http://schemas.openxmlformats.org/markup-compatibility/2006" xmlns:p14="http://schemas.microsoft.com/office/powerpoint/2010/main">
    <mc:Choice Requires="p14">
      <p:transition spd="slow" p14:dur="2000" advTm="19306"/>
    </mc:Choice>
    <mc:Fallback xmlns="">
      <p:transition spd="slow" advTm="19306"/>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succession of the Gurus</a:t>
            </a:r>
          </a:p>
        </p:txBody>
      </p:sp>
      <p:sp>
        <p:nvSpPr>
          <p:cNvPr id="3" name="Content Placeholder 2"/>
          <p:cNvSpPr>
            <a:spLocks noGrp="1"/>
          </p:cNvSpPr>
          <p:nvPr>
            <p:ph idx="1"/>
          </p:nvPr>
        </p:nvSpPr>
        <p:spPr>
          <a:xfrm>
            <a:off x="457200" y="1447800"/>
            <a:ext cx="8229600" cy="4800600"/>
          </a:xfrm>
        </p:spPr>
        <p:txBody>
          <a:bodyPr>
            <a:normAutofit fontScale="92500" lnSpcReduction="10000"/>
          </a:bodyPr>
          <a:lstStyle/>
          <a:p>
            <a:pPr marL="514350" indent="-514350">
              <a:buFont typeface="+mj-lt"/>
              <a:buAutoNum type="arabicPeriod" startAt="10"/>
            </a:pPr>
            <a:r>
              <a:rPr lang="en-US" dirty="0"/>
              <a:t> </a:t>
            </a:r>
            <a:r>
              <a:rPr lang="en-US" dirty="0" err="1"/>
              <a:t>Gobind</a:t>
            </a:r>
            <a:r>
              <a:rPr lang="en-US" dirty="0"/>
              <a:t> Singh (1666–1708)</a:t>
            </a:r>
          </a:p>
          <a:p>
            <a:pPr marL="914400" lvl="1" indent="-514350"/>
            <a:r>
              <a:rPr lang="en-US" b="1" dirty="0" err="1"/>
              <a:t>amrit</a:t>
            </a:r>
            <a:r>
              <a:rPr lang="en-US" b="1" dirty="0"/>
              <a:t>:</a:t>
            </a:r>
            <a:r>
              <a:rPr lang="en-US" dirty="0"/>
              <a:t> nectar-like holy water consumed by initiates prepared by Guru Gobind Singh is thought to have turned his followers into heroes, with sugar added by his wife symbolizing the ideal that they would also be compassionate</a:t>
            </a:r>
          </a:p>
          <a:p>
            <a:pPr marL="914400" lvl="1" indent="-514350"/>
            <a:r>
              <a:rPr lang="en-US" dirty="0"/>
              <a:t>Founded the </a:t>
            </a:r>
            <a:r>
              <a:rPr lang="en-US" b="1" dirty="0"/>
              <a:t>Khalsa </a:t>
            </a:r>
            <a:r>
              <a:rPr lang="en-US" dirty="0"/>
              <a:t>in response to the </a:t>
            </a:r>
            <a:r>
              <a:rPr lang="en-US" dirty="0" err="1"/>
              <a:t>the</a:t>
            </a:r>
            <a:r>
              <a:rPr lang="en-US"/>
              <a:t> martyrdom of the Ninth Guru</a:t>
            </a:r>
            <a:endParaRPr lang="en-US" dirty="0"/>
          </a:p>
          <a:p>
            <a:pPr marL="914400" lvl="1" indent="-514350"/>
            <a:r>
              <a:rPr lang="en-US" dirty="0"/>
              <a:t>Initiates (</a:t>
            </a:r>
            <a:r>
              <a:rPr lang="en-US" b="1" dirty="0"/>
              <a:t>Khalsa</a:t>
            </a:r>
            <a:r>
              <a:rPr lang="en-US" dirty="0"/>
              <a:t>, or Pure Ones) given new surnames</a:t>
            </a:r>
          </a:p>
          <a:p>
            <a:pPr marL="1258888" lvl="2" indent="-341313"/>
            <a:r>
              <a:rPr lang="en-US" dirty="0"/>
              <a:t>Men: Singh (lion)</a:t>
            </a:r>
          </a:p>
          <a:p>
            <a:pPr marL="1258888" lvl="2" indent="-341313"/>
            <a:r>
              <a:rPr lang="en-US" dirty="0"/>
              <a:t>Women: Kaur (princess)</a:t>
            </a:r>
          </a:p>
          <a:p>
            <a:pPr marL="1258888" lvl="2" indent="-341313"/>
            <a:r>
              <a:rPr lang="en-US" dirty="0"/>
              <a:t>Treated as equals</a:t>
            </a:r>
          </a:p>
          <a:p>
            <a:pPr marL="914400" lvl="1" indent="-514350"/>
            <a:endParaRPr lang="en-US" dirty="0"/>
          </a:p>
          <a:p>
            <a:pPr marL="914400" lvl="1" indent="-514350"/>
            <a:endParaRPr lang="en-US" b="1" dirty="0"/>
          </a:p>
        </p:txBody>
      </p:sp>
    </p:spTree>
    <p:extLst>
      <p:ext uri="{BB962C8B-B14F-4D97-AF65-F5344CB8AC3E}">
        <p14:creationId xmlns:p14="http://schemas.microsoft.com/office/powerpoint/2010/main" val="4013739929"/>
      </p:ext>
    </p:extLst>
  </p:cSld>
  <p:clrMapOvr>
    <a:masterClrMapping/>
  </p:clrMapOvr>
  <mc:AlternateContent xmlns:mc="http://schemas.openxmlformats.org/markup-compatibility/2006" xmlns:p14="http://schemas.microsoft.com/office/powerpoint/2010/main">
    <mc:Choice Requires="p14">
      <p:transition spd="slow" p14:dur="2000" advTm="43703"/>
    </mc:Choice>
    <mc:Fallback xmlns="">
      <p:transition spd="slow" advTm="43703"/>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chor="ctr">
            <a:normAutofit/>
          </a:bodyPr>
          <a:lstStyle/>
          <a:p>
            <a:pPr>
              <a:lnSpc>
                <a:spcPct val="90000"/>
              </a:lnSpc>
            </a:pPr>
            <a:r>
              <a:rPr lang="en-US" sz="3400"/>
              <a:t>Succession of the Gurus</a:t>
            </a:r>
            <a:br>
              <a:rPr lang="en-US" sz="3400"/>
            </a:br>
            <a:r>
              <a:rPr lang="en-US" sz="3400" b="1"/>
              <a:t>Five Ks: 5</a:t>
            </a:r>
            <a:r>
              <a:rPr lang="en-US" sz="3400"/>
              <a:t> distinctive symbols of dedication</a:t>
            </a:r>
          </a:p>
        </p:txBody>
      </p:sp>
      <p:pic>
        <p:nvPicPr>
          <p:cNvPr id="7" name="Content Placeholder 6" descr="Diagram&#10;&#10;Description automatically generated">
            <a:extLst>
              <a:ext uri="{FF2B5EF4-FFF2-40B4-BE49-F238E27FC236}">
                <a16:creationId xmlns:a16="http://schemas.microsoft.com/office/drawing/2014/main" id="{0457B2FC-1916-4E51-AA78-82B37E10D99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3883" y="1600200"/>
            <a:ext cx="3745234" cy="4525963"/>
          </a:xfrm>
          <a:noFill/>
        </p:spPr>
      </p:pic>
      <p:sp>
        <p:nvSpPr>
          <p:cNvPr id="3" name="Content Placeholder 2"/>
          <p:cNvSpPr>
            <a:spLocks noGrp="1"/>
          </p:cNvSpPr>
          <p:nvPr>
            <p:ph sz="half" idx="2"/>
          </p:nvPr>
        </p:nvSpPr>
        <p:spPr>
          <a:xfrm>
            <a:off x="4648200" y="1600200"/>
            <a:ext cx="4038600" cy="4525963"/>
          </a:xfrm>
        </p:spPr>
        <p:txBody>
          <a:bodyPr>
            <a:normAutofit/>
          </a:bodyPr>
          <a:lstStyle/>
          <a:p>
            <a:pPr marL="514350" indent="-514350"/>
            <a:r>
              <a:rPr lang="en-US"/>
              <a:t>(all begin with the letter K in Punjabi)</a:t>
            </a:r>
          </a:p>
          <a:p>
            <a:pPr marL="1031875" lvl="1" indent="-514350">
              <a:buFont typeface="+mj-lt"/>
              <a:buAutoNum type="arabicPeriod"/>
            </a:pPr>
            <a:r>
              <a:rPr lang="en-US" sz="2800"/>
              <a:t>Uncut hair</a:t>
            </a:r>
          </a:p>
          <a:p>
            <a:pPr marL="1031875" lvl="1" indent="-514350">
              <a:buFont typeface="+mj-lt"/>
              <a:buAutoNum type="arabicPeriod"/>
            </a:pPr>
            <a:r>
              <a:rPr lang="en-US" sz="2800"/>
              <a:t>Comb</a:t>
            </a:r>
          </a:p>
          <a:p>
            <a:pPr marL="1031875" lvl="1" indent="-514350">
              <a:buFont typeface="+mj-lt"/>
              <a:buAutoNum type="arabicPeriod"/>
            </a:pPr>
            <a:r>
              <a:rPr lang="en-US" sz="2800"/>
              <a:t>Drawstring </a:t>
            </a:r>
            <a:r>
              <a:rPr lang="en-US" sz="2800" err="1"/>
              <a:t>underbreeches</a:t>
            </a:r>
            <a:endParaRPr lang="en-US" sz="2800"/>
          </a:p>
          <a:p>
            <a:pPr marL="1031875" lvl="1" indent="-514350">
              <a:buFont typeface="+mj-lt"/>
              <a:buAutoNum type="arabicPeriod"/>
            </a:pPr>
            <a:r>
              <a:rPr lang="en-US" sz="2800"/>
              <a:t>Sword in a sheath</a:t>
            </a:r>
          </a:p>
          <a:p>
            <a:pPr marL="1031875" lvl="1" indent="-514350">
              <a:buFont typeface="+mj-lt"/>
              <a:buAutoNum type="arabicPeriod"/>
            </a:pPr>
            <a:r>
              <a:rPr lang="en-US" sz="2800"/>
              <a:t>Steel bracelet</a:t>
            </a:r>
          </a:p>
        </p:txBody>
      </p:sp>
    </p:spTree>
    <p:extLst>
      <p:ext uri="{BB962C8B-B14F-4D97-AF65-F5344CB8AC3E}">
        <p14:creationId xmlns:p14="http://schemas.microsoft.com/office/powerpoint/2010/main" val="2555845498"/>
      </p:ext>
    </p:extLst>
  </p:cSld>
  <p:clrMapOvr>
    <a:masterClrMapping/>
  </p:clrMapOvr>
  <mc:AlternateContent xmlns:mc="http://schemas.openxmlformats.org/markup-compatibility/2006" xmlns:p14="http://schemas.microsoft.com/office/powerpoint/2010/main">
    <mc:Choice Requires="p14">
      <p:transition spd="slow" p14:dur="2000" advTm="33122"/>
    </mc:Choice>
    <mc:Fallback xmlns="">
      <p:transition spd="slow" advTm="33122"/>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Succession of the Gurus</a:t>
            </a:r>
            <a:br>
              <a:rPr lang="en-US" sz="3200" dirty="0"/>
            </a:br>
            <a:r>
              <a:rPr lang="en-US" sz="3200" b="1" dirty="0"/>
              <a:t>Five Ks: 5</a:t>
            </a:r>
            <a:r>
              <a:rPr lang="en-US" sz="3200" dirty="0"/>
              <a:t> distinctive symbols of dedication</a:t>
            </a:r>
          </a:p>
        </p:txBody>
      </p:sp>
      <p:sp>
        <p:nvSpPr>
          <p:cNvPr id="3" name="Content Placeholder 2"/>
          <p:cNvSpPr>
            <a:spLocks noGrp="1"/>
          </p:cNvSpPr>
          <p:nvPr>
            <p:ph idx="1"/>
          </p:nvPr>
        </p:nvSpPr>
        <p:spPr>
          <a:xfrm>
            <a:off x="457200" y="1447800"/>
            <a:ext cx="8229600" cy="4800600"/>
          </a:xfrm>
        </p:spPr>
        <p:txBody>
          <a:bodyPr>
            <a:normAutofit fontScale="85000" lnSpcReduction="20000"/>
          </a:bodyPr>
          <a:lstStyle/>
          <a:p>
            <a:pPr marL="514350" indent="-514350"/>
            <a:r>
              <a:rPr lang="en-US" dirty="0"/>
              <a:t>Many explanations for what they symbolize</a:t>
            </a:r>
          </a:p>
          <a:p>
            <a:pPr marL="1031875" lvl="1" indent="-514350">
              <a:buFont typeface="+mj-lt"/>
              <a:buAutoNum type="arabicPeriod"/>
            </a:pPr>
            <a:r>
              <a:rPr lang="en-US" dirty="0"/>
              <a:t>Uncut hair</a:t>
            </a:r>
          </a:p>
          <a:p>
            <a:pPr marL="1374775" lvl="2" indent="-457200"/>
            <a:r>
              <a:rPr lang="en-US" dirty="0"/>
              <a:t>Not cutting one’s hair shows respect for what God created</a:t>
            </a:r>
          </a:p>
          <a:p>
            <a:pPr marL="1031875" lvl="1" indent="-514350">
              <a:buFont typeface="+mj-lt"/>
              <a:buAutoNum type="arabicPeriod"/>
            </a:pPr>
            <a:r>
              <a:rPr lang="en-US" dirty="0"/>
              <a:t>Comb</a:t>
            </a:r>
          </a:p>
          <a:p>
            <a:pPr marL="1374775" lvl="2" indent="-457200"/>
            <a:r>
              <a:rPr lang="en-US" dirty="0"/>
              <a:t>Keeping it neat with the comb distinguishes the Sikh from Hindu renunciates who let their unshorn hair grow long and matted</a:t>
            </a:r>
          </a:p>
          <a:p>
            <a:pPr marL="1031875" lvl="1" indent="-514350">
              <a:buFont typeface="+mj-lt"/>
              <a:buAutoNum type="arabicPeriod"/>
            </a:pPr>
            <a:r>
              <a:rPr lang="en-US" dirty="0"/>
              <a:t>Drawstring </a:t>
            </a:r>
            <a:r>
              <a:rPr lang="en-US" dirty="0" err="1"/>
              <a:t>underbreeches</a:t>
            </a:r>
            <a:endParaRPr lang="en-US" dirty="0"/>
          </a:p>
          <a:p>
            <a:pPr marL="1374775" lvl="2" indent="-457200"/>
            <a:r>
              <a:rPr lang="en-US" dirty="0"/>
              <a:t>Ensure modesty, and were also practical for Sikhs riding horses in battle</a:t>
            </a:r>
          </a:p>
          <a:p>
            <a:pPr marL="1031875" lvl="1" indent="-514350">
              <a:buFont typeface="+mj-lt"/>
              <a:buAutoNum type="arabicPeriod"/>
            </a:pPr>
            <a:r>
              <a:rPr lang="en-US" dirty="0"/>
              <a:t>Sword in a sheath</a:t>
            </a:r>
          </a:p>
          <a:p>
            <a:pPr marL="1374775" lvl="2" indent="-457200"/>
            <a:r>
              <a:rPr lang="en-US" dirty="0"/>
              <a:t>Symbolizes the willingness to stand up for justice and protection of the weak</a:t>
            </a:r>
          </a:p>
          <a:p>
            <a:pPr marL="1031875" lvl="1" indent="-514350">
              <a:buFont typeface="+mj-lt"/>
              <a:buAutoNum type="arabicPeriod"/>
            </a:pPr>
            <a:r>
              <a:rPr lang="en-US" dirty="0"/>
              <a:t>Steel bracelet</a:t>
            </a:r>
          </a:p>
          <a:p>
            <a:pPr marL="1374775" lvl="2" indent="-457200"/>
            <a:r>
              <a:rPr lang="en-US" dirty="0"/>
              <a:t>Worn as a personal reminder that one is a servant of God</a:t>
            </a:r>
          </a:p>
          <a:p>
            <a:pPr marL="914400" lvl="1" indent="-514350"/>
            <a:endParaRPr lang="en-US" dirty="0"/>
          </a:p>
          <a:p>
            <a:pPr marL="914400" lvl="1" indent="-514350"/>
            <a:endParaRPr lang="en-US" b="1" dirty="0"/>
          </a:p>
        </p:txBody>
      </p:sp>
    </p:spTree>
    <p:extLst>
      <p:ext uri="{BB962C8B-B14F-4D97-AF65-F5344CB8AC3E}">
        <p14:creationId xmlns:p14="http://schemas.microsoft.com/office/powerpoint/2010/main" val="2581074807"/>
      </p:ext>
    </p:extLst>
  </p:cSld>
  <p:clrMapOvr>
    <a:masterClrMapping/>
  </p:clrMapOvr>
  <mc:AlternateContent xmlns:mc="http://schemas.openxmlformats.org/markup-compatibility/2006" xmlns:p14="http://schemas.microsoft.com/office/powerpoint/2010/main">
    <mc:Choice Requires="p14">
      <p:transition spd="slow" p14:dur="2000" advTm="33913"/>
    </mc:Choice>
    <mc:Fallback xmlns="">
      <p:transition spd="slow" advTm="33913"/>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Succession of the Gurus</a:t>
            </a:r>
            <a:br>
              <a:rPr lang="en-US" sz="3200" dirty="0"/>
            </a:br>
            <a:r>
              <a:rPr lang="en-US" sz="3200" b="1" dirty="0"/>
              <a:t>Five Ks: 5</a:t>
            </a:r>
            <a:r>
              <a:rPr lang="en-US" sz="3200" dirty="0"/>
              <a:t> distinctive symbols of dedication</a:t>
            </a:r>
          </a:p>
        </p:txBody>
      </p:sp>
      <p:sp>
        <p:nvSpPr>
          <p:cNvPr id="3" name="Content Placeholder 2"/>
          <p:cNvSpPr>
            <a:spLocks noGrp="1"/>
          </p:cNvSpPr>
          <p:nvPr>
            <p:ph idx="1"/>
          </p:nvPr>
        </p:nvSpPr>
        <p:spPr>
          <a:xfrm>
            <a:off x="457200" y="1447800"/>
            <a:ext cx="8229600" cy="4800600"/>
          </a:xfrm>
        </p:spPr>
        <p:txBody>
          <a:bodyPr>
            <a:normAutofit/>
          </a:bodyPr>
          <a:lstStyle/>
          <a:p>
            <a:pPr marL="514350" indent="-514350"/>
            <a:r>
              <a:rPr lang="en-US" dirty="0"/>
              <a:t>Clearly distinguished Sikhs from Muslims &amp; Hindus</a:t>
            </a:r>
          </a:p>
          <a:p>
            <a:pPr marL="514350" indent="-514350"/>
            <a:r>
              <a:rPr lang="en-US" dirty="0"/>
              <a:t>By mandating the same symbolic dress for people of all castes, both women and men, Sikhs gave both genders and all castes equal importance, contrary to Indian cultural traditions</a:t>
            </a:r>
          </a:p>
          <a:p>
            <a:pPr marL="514350" indent="-514350"/>
            <a:r>
              <a:rPr lang="en-US" dirty="0"/>
              <a:t>May also be significant spiritual symbols embedded in the Five Ks. </a:t>
            </a:r>
          </a:p>
        </p:txBody>
      </p:sp>
    </p:spTree>
    <p:extLst>
      <p:ext uri="{BB962C8B-B14F-4D97-AF65-F5344CB8AC3E}">
        <p14:creationId xmlns:p14="http://schemas.microsoft.com/office/powerpoint/2010/main" val="4112383771"/>
      </p:ext>
    </p:extLst>
  </p:cSld>
  <p:clrMapOvr>
    <a:masterClrMapping/>
  </p:clrMapOvr>
  <mc:AlternateContent xmlns:mc="http://schemas.openxmlformats.org/markup-compatibility/2006" xmlns:p14="http://schemas.microsoft.com/office/powerpoint/2010/main">
    <mc:Choice Requires="p14">
      <p:transition spd="slow" p14:dur="2000" advTm="21573"/>
    </mc:Choice>
    <mc:Fallback xmlns="">
      <p:transition spd="slow" advTm="21573"/>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Succession of the Gurus</a:t>
            </a:r>
          </a:p>
        </p:txBody>
      </p:sp>
      <p:sp>
        <p:nvSpPr>
          <p:cNvPr id="3" name="Content Placeholder 2"/>
          <p:cNvSpPr>
            <a:spLocks noGrp="1"/>
          </p:cNvSpPr>
          <p:nvPr>
            <p:ph idx="1"/>
          </p:nvPr>
        </p:nvSpPr>
        <p:spPr>
          <a:xfrm>
            <a:off x="457200" y="1447800"/>
            <a:ext cx="8229600" cy="4800600"/>
          </a:xfrm>
        </p:spPr>
        <p:txBody>
          <a:bodyPr>
            <a:normAutofit/>
          </a:bodyPr>
          <a:lstStyle/>
          <a:p>
            <a:pPr marL="514350" indent="-514350">
              <a:buFont typeface="+mj-lt"/>
              <a:buAutoNum type="arabicPeriod" startAt="10"/>
            </a:pPr>
            <a:r>
              <a:rPr lang="en-US" dirty="0"/>
              <a:t> </a:t>
            </a:r>
            <a:r>
              <a:rPr lang="en-US" dirty="0" err="1"/>
              <a:t>Gobind</a:t>
            </a:r>
            <a:r>
              <a:rPr lang="en-US" dirty="0"/>
              <a:t> Singh (1666–1708)</a:t>
            </a:r>
          </a:p>
          <a:p>
            <a:pPr marL="914400" lvl="1" indent="-514350"/>
            <a:r>
              <a:rPr lang="en-US" dirty="0"/>
              <a:t>Appointed </a:t>
            </a:r>
            <a:r>
              <a:rPr lang="en-US" b="1" dirty="0"/>
              <a:t>Adi </a:t>
            </a:r>
            <a:r>
              <a:rPr lang="en-US" b="1" dirty="0" err="1"/>
              <a:t>Granth</a:t>
            </a:r>
            <a:r>
              <a:rPr lang="en-US" b="1" dirty="0"/>
              <a:t> </a:t>
            </a:r>
            <a:r>
              <a:rPr lang="en-US" dirty="0"/>
              <a:t>as next Guru in 1708</a:t>
            </a:r>
          </a:p>
          <a:p>
            <a:pPr marL="914400" lvl="1" indent="-514350"/>
            <a:r>
              <a:rPr lang="en-US" dirty="0"/>
              <a:t>took the unique step of transferring his authority to the Adi </a:t>
            </a:r>
            <a:r>
              <a:rPr lang="en-US" dirty="0" err="1"/>
              <a:t>Granth</a:t>
            </a:r>
            <a:r>
              <a:rPr lang="en-US" dirty="0"/>
              <a:t> rather than to a human successor. </a:t>
            </a:r>
          </a:p>
          <a:p>
            <a:pPr marL="914400" lvl="1" indent="-514350"/>
            <a:r>
              <a:rPr lang="en-US" dirty="0"/>
              <a:t>Now called the Guru </a:t>
            </a:r>
            <a:r>
              <a:rPr lang="en-US" dirty="0" err="1"/>
              <a:t>Granth</a:t>
            </a:r>
            <a:r>
              <a:rPr lang="en-US" dirty="0"/>
              <a:t> Sahib—the living presence of the Guru embodied in the sacred scripture, to be consulted by the congregation for spiritual guidance and decision-making.</a:t>
            </a:r>
          </a:p>
          <a:p>
            <a:pPr marL="914400" lvl="1" indent="-514350"/>
            <a:endParaRPr lang="en-US" dirty="0"/>
          </a:p>
          <a:p>
            <a:pPr marL="914400" lvl="1" indent="-514350"/>
            <a:endParaRPr lang="en-US" b="1" dirty="0"/>
          </a:p>
        </p:txBody>
      </p:sp>
    </p:spTree>
    <p:extLst>
      <p:ext uri="{BB962C8B-B14F-4D97-AF65-F5344CB8AC3E}">
        <p14:creationId xmlns:p14="http://schemas.microsoft.com/office/powerpoint/2010/main" val="926686291"/>
      </p:ext>
    </p:extLst>
  </p:cSld>
  <p:clrMapOvr>
    <a:masterClrMapping/>
  </p:clrMapOvr>
  <mc:AlternateContent xmlns:mc="http://schemas.openxmlformats.org/markup-compatibility/2006" xmlns:p14="http://schemas.microsoft.com/office/powerpoint/2010/main">
    <mc:Choice Requires="p14">
      <p:transition spd="slow" p14:dur="2000" advTm="38045"/>
    </mc:Choice>
    <mc:Fallback xmlns="">
      <p:transition spd="slow" advTm="3804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11.1 Guru Nanak</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a:bodyPr>
          <a:lstStyle/>
          <a:p>
            <a:r>
              <a:rPr lang="en-US" dirty="0"/>
              <a:t>The founder of this tradition is Guru Nanak, who lived from 1469–1539 CE.</a:t>
            </a:r>
          </a:p>
          <a:p>
            <a:r>
              <a:rPr lang="en-US" dirty="0"/>
              <a:t>He was born in the Punjab, a region of northwestern India situated on the route many outside invaders took into the Indian subcontinent.</a:t>
            </a:r>
          </a:p>
          <a:p>
            <a:r>
              <a:rPr lang="en-US" dirty="0"/>
              <a:t>The Punjab was home to both Muslims and Hindus.</a:t>
            </a:r>
          </a:p>
        </p:txBody>
      </p:sp>
    </p:spTree>
    <p:extLst>
      <p:ext uri="{BB962C8B-B14F-4D97-AF65-F5344CB8AC3E}">
        <p14:creationId xmlns:p14="http://schemas.microsoft.com/office/powerpoint/2010/main" val="3032462245"/>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Succession of the Gurus</a:t>
            </a:r>
          </a:p>
        </p:txBody>
      </p:sp>
      <p:sp>
        <p:nvSpPr>
          <p:cNvPr id="3" name="Content Placeholder 2"/>
          <p:cNvSpPr>
            <a:spLocks noGrp="1"/>
          </p:cNvSpPr>
          <p:nvPr>
            <p:ph idx="1"/>
          </p:nvPr>
        </p:nvSpPr>
        <p:spPr>
          <a:xfrm>
            <a:off x="457200" y="1447800"/>
            <a:ext cx="8229600" cy="4800600"/>
          </a:xfrm>
        </p:spPr>
        <p:txBody>
          <a:bodyPr>
            <a:normAutofit fontScale="92500" lnSpcReduction="20000"/>
          </a:bodyPr>
          <a:lstStyle/>
          <a:p>
            <a:pPr marL="514350" indent="-514350"/>
            <a:r>
              <a:rPr lang="en-US" dirty="0"/>
              <a:t>Although the Sikh Gurus gave their followers no mandate to convert others, their message was spread in a nonsectarian way by the </a:t>
            </a:r>
            <a:r>
              <a:rPr lang="en-US" dirty="0" err="1"/>
              <a:t>Udasis</a:t>
            </a:r>
            <a:endParaRPr lang="en-US" dirty="0"/>
          </a:p>
          <a:p>
            <a:pPr marL="514350" indent="-514350"/>
            <a:r>
              <a:rPr lang="en-US" b="1" dirty="0" err="1"/>
              <a:t>Udasis</a:t>
            </a:r>
            <a:r>
              <a:rPr lang="en-US" b="1" dirty="0"/>
              <a:t>:</a:t>
            </a:r>
            <a:r>
              <a:rPr lang="en-US" dirty="0"/>
              <a:t> renunciates who do not withdraw from the world</a:t>
            </a:r>
          </a:p>
          <a:p>
            <a:pPr marL="514350" indent="-514350"/>
            <a:r>
              <a:rPr lang="en-US" dirty="0"/>
              <a:t>Practice strict discipline and meditation while at the same time trying to serve humanity</a:t>
            </a:r>
          </a:p>
          <a:p>
            <a:pPr marL="514350" indent="-514350"/>
            <a:r>
              <a:rPr lang="en-US" dirty="0"/>
              <a:t>Missionary work began under Baba Siri Chand, the ascetic elder son of Guru Nanak</a:t>
            </a:r>
          </a:p>
          <a:p>
            <a:pPr marL="514350" indent="-514350"/>
            <a:r>
              <a:rPr lang="en-US" dirty="0" err="1"/>
              <a:t>Udasi</a:t>
            </a:r>
            <a:r>
              <a:rPr lang="en-US" dirty="0"/>
              <a:t> communities and educational institutions are still maintained in the subcontinent</a:t>
            </a:r>
          </a:p>
          <a:p>
            <a:pPr marL="914400" lvl="1" indent="-514350"/>
            <a:endParaRPr lang="en-US" dirty="0"/>
          </a:p>
          <a:p>
            <a:pPr marL="914400" lvl="1" indent="-514350"/>
            <a:endParaRPr lang="en-US" dirty="0"/>
          </a:p>
          <a:p>
            <a:pPr marL="914400" lvl="1" indent="-514350"/>
            <a:endParaRPr lang="en-US" b="1" dirty="0"/>
          </a:p>
        </p:txBody>
      </p:sp>
    </p:spTree>
    <p:extLst>
      <p:ext uri="{BB962C8B-B14F-4D97-AF65-F5344CB8AC3E}">
        <p14:creationId xmlns:p14="http://schemas.microsoft.com/office/powerpoint/2010/main" val="763025050"/>
      </p:ext>
    </p:extLst>
  </p:cSld>
  <p:clrMapOvr>
    <a:masterClrMapping/>
  </p:clrMapOvr>
  <mc:AlternateContent xmlns:mc="http://schemas.openxmlformats.org/markup-compatibility/2006" xmlns:p14="http://schemas.microsoft.com/office/powerpoint/2010/main">
    <mc:Choice Requires="p14">
      <p:transition spd="slow" p14:dur="2000" advTm="33192"/>
    </mc:Choice>
    <mc:Fallback xmlns="">
      <p:transition spd="slow" advTm="33192"/>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D86F2-2947-4F2D-98A7-4F6B204B38C4}"/>
              </a:ext>
            </a:extLst>
          </p:cNvPr>
          <p:cNvSpPr>
            <a:spLocks noGrp="1"/>
          </p:cNvSpPr>
          <p:nvPr>
            <p:ph type="title"/>
          </p:nvPr>
        </p:nvSpPr>
        <p:spPr/>
        <p:txBody>
          <a:bodyPr>
            <a:normAutofit/>
          </a:bodyPr>
          <a:lstStyle/>
          <a:p>
            <a:r>
              <a:rPr lang="en-US" sz="3200" dirty="0"/>
              <a:t>11.3   Outline what happened to Sikhism in India after the death of Guru Gobind Singh</a:t>
            </a:r>
          </a:p>
        </p:txBody>
      </p:sp>
      <p:sp>
        <p:nvSpPr>
          <p:cNvPr id="3" name="Content Placeholder 2">
            <a:extLst>
              <a:ext uri="{FF2B5EF4-FFF2-40B4-BE49-F238E27FC236}">
                <a16:creationId xmlns:a16="http://schemas.microsoft.com/office/drawing/2014/main" id="{AB530656-4D12-4745-97ED-42A004AD4F25}"/>
              </a:ext>
            </a:extLst>
          </p:cNvPr>
          <p:cNvSpPr>
            <a:spLocks noGrp="1"/>
          </p:cNvSpPr>
          <p:nvPr>
            <p:ph idx="1"/>
          </p:nvPr>
        </p:nvSpPr>
        <p:spPr/>
        <p:txBody>
          <a:bodyPr>
            <a:normAutofit fontScale="92500" lnSpcReduction="20000"/>
          </a:bodyPr>
          <a:lstStyle/>
          <a:p>
            <a:r>
              <a:rPr lang="en-US" dirty="0"/>
              <a:t>As the Mughal Empire began to disintegrate in the eighteenth century and Afghans invaded India, the Sikhs fought for their own identity and sovereignty, as well as to protect freedom of religion in the country. They began establishing small states within the Punjab, and at the beginning of the nineteenth century these states were united under Maharaja Ranjit Singh, forming the Sikh Empire. This empire lasted only half a century, for the British, already in power throughout much of the rest of the India, subdued it in 1849. </a:t>
            </a:r>
          </a:p>
        </p:txBody>
      </p:sp>
    </p:spTree>
    <p:extLst>
      <p:ext uri="{BB962C8B-B14F-4D97-AF65-F5344CB8AC3E}">
        <p14:creationId xmlns:p14="http://schemas.microsoft.com/office/powerpoint/2010/main" val="1972895889"/>
      </p:ext>
    </p:extLst>
  </p:cSld>
  <p:clrMapOvr>
    <a:masterClrMapping/>
  </p:clrMapOvr>
  <mc:AlternateContent xmlns:mc="http://schemas.openxmlformats.org/markup-compatibility/2006" xmlns:p14="http://schemas.microsoft.com/office/powerpoint/2010/main">
    <mc:Choice Requires="p14">
      <p:transition spd="slow" p14:dur="2000" advTm="51236"/>
    </mc:Choice>
    <mc:Fallback xmlns="">
      <p:transition spd="slow" advTm="51236"/>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381B-1C5E-4D99-8254-846B290BE4A6}"/>
              </a:ext>
            </a:extLst>
          </p:cNvPr>
          <p:cNvSpPr>
            <a:spLocks noGrp="1"/>
          </p:cNvSpPr>
          <p:nvPr>
            <p:ph type="title"/>
          </p:nvPr>
        </p:nvSpPr>
        <p:spPr/>
        <p:txBody>
          <a:bodyPr/>
          <a:lstStyle/>
          <a:p>
            <a:r>
              <a:rPr lang="en-US" dirty="0"/>
              <a:t>Sikh Rule</a:t>
            </a:r>
          </a:p>
        </p:txBody>
      </p:sp>
      <p:sp>
        <p:nvSpPr>
          <p:cNvPr id="3" name="Content Placeholder 2">
            <a:extLst>
              <a:ext uri="{FF2B5EF4-FFF2-40B4-BE49-F238E27FC236}">
                <a16:creationId xmlns:a16="http://schemas.microsoft.com/office/drawing/2014/main" id="{F3D0AAA7-CFC7-4E8D-944D-6A230B7A9797}"/>
              </a:ext>
            </a:extLst>
          </p:cNvPr>
          <p:cNvSpPr>
            <a:spLocks noGrp="1"/>
          </p:cNvSpPr>
          <p:nvPr>
            <p:ph idx="1"/>
          </p:nvPr>
        </p:nvSpPr>
        <p:spPr/>
        <p:txBody>
          <a:bodyPr>
            <a:normAutofit fontScale="85000" lnSpcReduction="20000"/>
          </a:bodyPr>
          <a:lstStyle/>
          <a:p>
            <a:r>
              <a:rPr lang="en-US" dirty="0"/>
              <a:t>Mughal Empire began to disintegrate and Afghans invaded India</a:t>
            </a:r>
          </a:p>
          <a:p>
            <a:r>
              <a:rPr lang="en-US" dirty="0"/>
              <a:t>Sikhs fought for their own identity and sovereignty, as well as to protect Hindu and Muslim women from the attackers, and to protect freedom of religion in the country</a:t>
            </a:r>
          </a:p>
          <a:p>
            <a:r>
              <a:rPr lang="en-US" dirty="0"/>
              <a:t>18</a:t>
            </a:r>
            <a:r>
              <a:rPr lang="en-US" baseline="30000" dirty="0"/>
              <a:t>th</a:t>
            </a:r>
            <a:r>
              <a:rPr lang="en-US" dirty="0"/>
              <a:t> century, they began establishing small states within the Punjab, and at the beginning of the nineteenth century these states were united under Maharaja Ranjit Singh, forming the Sikh Empire, a nonsectarian government noted for its generous tolerance toward Muslims</a:t>
            </a:r>
          </a:p>
        </p:txBody>
      </p:sp>
    </p:spTree>
    <p:extLst>
      <p:ext uri="{BB962C8B-B14F-4D97-AF65-F5344CB8AC3E}">
        <p14:creationId xmlns:p14="http://schemas.microsoft.com/office/powerpoint/2010/main" val="2423143866"/>
      </p:ext>
    </p:extLst>
  </p:cSld>
  <p:clrMapOvr>
    <a:masterClrMapping/>
  </p:clrMapOvr>
  <mc:AlternateContent xmlns:mc="http://schemas.openxmlformats.org/markup-compatibility/2006" xmlns:p14="http://schemas.microsoft.com/office/powerpoint/2010/main">
    <mc:Choice Requires="p14">
      <p:transition spd="slow" p14:dur="2000" advTm="23557"/>
    </mc:Choice>
    <mc:Fallback xmlns="">
      <p:transition spd="slow" advTm="23557"/>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AB5C-54E2-44E2-9687-B8F3EBD5824B}"/>
              </a:ext>
            </a:extLst>
          </p:cNvPr>
          <p:cNvSpPr>
            <a:spLocks noGrp="1"/>
          </p:cNvSpPr>
          <p:nvPr>
            <p:ph type="title"/>
          </p:nvPr>
        </p:nvSpPr>
        <p:spPr/>
        <p:txBody>
          <a:bodyPr/>
          <a:lstStyle/>
          <a:p>
            <a:r>
              <a:rPr lang="en-US" dirty="0"/>
              <a:t>Sikh Rule</a:t>
            </a:r>
          </a:p>
        </p:txBody>
      </p:sp>
      <p:pic>
        <p:nvPicPr>
          <p:cNvPr id="5" name="Content Placeholder 4" descr="Map&#10;&#10;Description automatically generated">
            <a:extLst>
              <a:ext uri="{FF2B5EF4-FFF2-40B4-BE49-F238E27FC236}">
                <a16:creationId xmlns:a16="http://schemas.microsoft.com/office/drawing/2014/main" id="{05F7EC08-13A0-45A2-88B9-A71E36952E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250" y="1600200"/>
            <a:ext cx="7981499" cy="4525963"/>
          </a:xfrm>
        </p:spPr>
      </p:pic>
    </p:spTree>
    <p:extLst>
      <p:ext uri="{BB962C8B-B14F-4D97-AF65-F5344CB8AC3E}">
        <p14:creationId xmlns:p14="http://schemas.microsoft.com/office/powerpoint/2010/main" val="2504079463"/>
      </p:ext>
    </p:extLst>
  </p:cSld>
  <p:clrMapOvr>
    <a:masterClrMapping/>
  </p:clrMapOvr>
  <mc:AlternateContent xmlns:mc="http://schemas.openxmlformats.org/markup-compatibility/2006" xmlns:p14="http://schemas.microsoft.com/office/powerpoint/2010/main">
    <mc:Choice Requires="p14">
      <p:transition spd="slow" p14:dur="2000" advTm="67674"/>
    </mc:Choice>
    <mc:Fallback xmlns="">
      <p:transition spd="slow" advTm="67674"/>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381B-1C5E-4D99-8254-846B290BE4A6}"/>
              </a:ext>
            </a:extLst>
          </p:cNvPr>
          <p:cNvSpPr>
            <a:spLocks noGrp="1"/>
          </p:cNvSpPr>
          <p:nvPr>
            <p:ph type="title"/>
          </p:nvPr>
        </p:nvSpPr>
        <p:spPr/>
        <p:txBody>
          <a:bodyPr/>
          <a:lstStyle/>
          <a:p>
            <a:r>
              <a:rPr lang="en-US" dirty="0"/>
              <a:t>Sikh Rule</a:t>
            </a:r>
          </a:p>
        </p:txBody>
      </p:sp>
      <p:sp>
        <p:nvSpPr>
          <p:cNvPr id="3" name="Content Placeholder 2">
            <a:extLst>
              <a:ext uri="{FF2B5EF4-FFF2-40B4-BE49-F238E27FC236}">
                <a16:creationId xmlns:a16="http://schemas.microsoft.com/office/drawing/2014/main" id="{F3D0AAA7-CFC7-4E8D-944D-6A230B7A9797}"/>
              </a:ext>
            </a:extLst>
          </p:cNvPr>
          <p:cNvSpPr>
            <a:spLocks noGrp="1"/>
          </p:cNvSpPr>
          <p:nvPr>
            <p:ph idx="1"/>
          </p:nvPr>
        </p:nvSpPr>
        <p:spPr/>
        <p:txBody>
          <a:bodyPr>
            <a:normAutofit/>
          </a:bodyPr>
          <a:lstStyle/>
          <a:p>
            <a:r>
              <a:rPr lang="en-US" dirty="0"/>
              <a:t>Attempted to create a pluralistic society, with social equality and full freedom of religion</a:t>
            </a:r>
          </a:p>
          <a:p>
            <a:r>
              <a:rPr lang="en-US" dirty="0"/>
              <a:t>It also blocked the Khyber Pass against invaders</a:t>
            </a:r>
          </a:p>
          <a:p>
            <a:r>
              <a:rPr lang="en-US" dirty="0"/>
              <a:t>The empire lasted only half a century, for the British, already in power throughout much of the rest of the India, subdued it in 1849</a:t>
            </a:r>
          </a:p>
        </p:txBody>
      </p:sp>
    </p:spTree>
    <p:extLst>
      <p:ext uri="{BB962C8B-B14F-4D97-AF65-F5344CB8AC3E}">
        <p14:creationId xmlns:p14="http://schemas.microsoft.com/office/powerpoint/2010/main" val="1215585076"/>
      </p:ext>
    </p:extLst>
  </p:cSld>
  <p:clrMapOvr>
    <a:masterClrMapping/>
  </p:clrMapOvr>
  <mc:AlternateContent xmlns:mc="http://schemas.openxmlformats.org/markup-compatibility/2006" xmlns:p14="http://schemas.microsoft.com/office/powerpoint/2010/main">
    <mc:Choice Requires="p14">
      <p:transition spd="slow" p14:dur="2000" advTm="1380"/>
    </mc:Choice>
    <mc:Fallback xmlns="">
      <p:transition spd="slow" advTm="138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D86F2-2947-4F2D-98A7-4F6B204B38C4}"/>
              </a:ext>
            </a:extLst>
          </p:cNvPr>
          <p:cNvSpPr>
            <a:spLocks noGrp="1"/>
          </p:cNvSpPr>
          <p:nvPr>
            <p:ph type="title"/>
          </p:nvPr>
        </p:nvSpPr>
        <p:spPr/>
        <p:txBody>
          <a:bodyPr>
            <a:normAutofit/>
          </a:bodyPr>
          <a:lstStyle/>
          <a:p>
            <a:r>
              <a:rPr lang="en-US" sz="3200" dirty="0"/>
              <a:t>11.3   Outline what happened to Sikhism in India after the death of Guru Gobind Singh</a:t>
            </a:r>
          </a:p>
        </p:txBody>
      </p:sp>
      <p:sp>
        <p:nvSpPr>
          <p:cNvPr id="3" name="Content Placeholder 2">
            <a:extLst>
              <a:ext uri="{FF2B5EF4-FFF2-40B4-BE49-F238E27FC236}">
                <a16:creationId xmlns:a16="http://schemas.microsoft.com/office/drawing/2014/main" id="{AB530656-4D12-4745-97ED-42A004AD4F25}"/>
              </a:ext>
            </a:extLst>
          </p:cNvPr>
          <p:cNvSpPr>
            <a:spLocks noGrp="1"/>
          </p:cNvSpPr>
          <p:nvPr>
            <p:ph idx="1"/>
          </p:nvPr>
        </p:nvSpPr>
        <p:spPr/>
        <p:txBody>
          <a:bodyPr>
            <a:normAutofit lnSpcReduction="10000"/>
          </a:bodyPr>
          <a:lstStyle/>
          <a:p>
            <a:r>
              <a:rPr lang="en-US" dirty="0"/>
              <a:t>The British left India in 1947, and the new nations of India and Pakistan were created. This partition profoundly affected Sikhs, with approximately two-thirds of the Punjab becoming part of West Pakistan. Two million Sikhs living there were forced to migrate to the eastern side of the border under conditions of extreme hardship, leaving behind land, possessions, and some of their most sacred sites.</a:t>
            </a:r>
          </a:p>
        </p:txBody>
      </p:sp>
    </p:spTree>
    <p:extLst>
      <p:ext uri="{BB962C8B-B14F-4D97-AF65-F5344CB8AC3E}">
        <p14:creationId xmlns:p14="http://schemas.microsoft.com/office/powerpoint/2010/main" val="498066328"/>
      </p:ext>
    </p:extLst>
  </p:cSld>
  <p:clrMapOvr>
    <a:masterClrMapping/>
  </p:clrMapOvr>
  <mc:AlternateContent xmlns:mc="http://schemas.openxmlformats.org/markup-compatibility/2006" xmlns:p14="http://schemas.microsoft.com/office/powerpoint/2010/main">
    <mc:Choice Requires="p14">
      <p:transition spd="slow" p14:dur="2000" advTm="64640"/>
    </mc:Choice>
    <mc:Fallback xmlns="">
      <p:transition spd="slow" advTm="6464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a:t>Sikh rule and India’s </a:t>
            </a:r>
            <a:br>
              <a:rPr lang="en-US" dirty="0"/>
            </a:br>
            <a:r>
              <a:rPr lang="en-US" dirty="0"/>
              <a:t>independence movement</a:t>
            </a:r>
          </a:p>
        </p:txBody>
      </p:sp>
      <p:sp>
        <p:nvSpPr>
          <p:cNvPr id="3" name="Content Placeholder 2"/>
          <p:cNvSpPr>
            <a:spLocks noGrp="1"/>
          </p:cNvSpPr>
          <p:nvPr>
            <p:ph idx="1"/>
          </p:nvPr>
        </p:nvSpPr>
        <p:spPr/>
        <p:txBody>
          <a:bodyPr>
            <a:normAutofit lnSpcReduction="10000"/>
          </a:bodyPr>
          <a:lstStyle/>
          <a:p>
            <a:pPr marL="0" indent="0">
              <a:buNone/>
            </a:pPr>
            <a:r>
              <a:rPr lang="en-US" b="1" dirty="0"/>
              <a:t>Why did resistance to oppression become a hallmark of Sikhism from 1700?</a:t>
            </a:r>
          </a:p>
          <a:p>
            <a:r>
              <a:rPr lang="en-US" dirty="0"/>
              <a:t>Sikhs made major contributions to Indian independence</a:t>
            </a:r>
          </a:p>
          <a:p>
            <a:r>
              <a:rPr lang="en-US" dirty="0"/>
              <a:t>Many were arrested, deported, or executed for their actions</a:t>
            </a:r>
          </a:p>
          <a:p>
            <a:r>
              <a:rPr lang="en-US" dirty="0"/>
              <a:t>Many Sikhs set heroic examples of nonviolent resistance to oppression, despite their military abilities</a:t>
            </a:r>
          </a:p>
        </p:txBody>
      </p:sp>
    </p:spTree>
    <p:extLst>
      <p:ext uri="{BB962C8B-B14F-4D97-AF65-F5344CB8AC3E}">
        <p14:creationId xmlns:p14="http://schemas.microsoft.com/office/powerpoint/2010/main" val="3068113807"/>
      </p:ext>
    </p:extLst>
  </p:cSld>
  <p:clrMapOvr>
    <a:masterClrMapping/>
  </p:clrMapOvr>
  <mc:AlternateContent xmlns:mc="http://schemas.openxmlformats.org/markup-compatibility/2006" xmlns:p14="http://schemas.microsoft.com/office/powerpoint/2010/main">
    <mc:Choice Requires="p14">
      <p:transition spd="slow" p14:dur="2000" advTm="33984"/>
    </mc:Choice>
    <mc:Fallback xmlns="">
      <p:transition spd="slow" advTm="33984"/>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a:t>Sikh rule and India’s </a:t>
            </a:r>
            <a:br>
              <a:rPr lang="en-US" dirty="0"/>
            </a:br>
            <a:r>
              <a:rPr lang="en-US" dirty="0"/>
              <a:t>independence movement</a:t>
            </a:r>
          </a:p>
        </p:txBody>
      </p:sp>
      <p:sp>
        <p:nvSpPr>
          <p:cNvPr id="3" name="Content Placeholder 2"/>
          <p:cNvSpPr>
            <a:spLocks noGrp="1"/>
          </p:cNvSpPr>
          <p:nvPr>
            <p:ph idx="1"/>
          </p:nvPr>
        </p:nvSpPr>
        <p:spPr/>
        <p:txBody>
          <a:bodyPr>
            <a:normAutofit fontScale="85000" lnSpcReduction="10000"/>
          </a:bodyPr>
          <a:lstStyle/>
          <a:p>
            <a:pPr marL="0" indent="0">
              <a:buNone/>
            </a:pPr>
            <a:r>
              <a:rPr lang="en-US" b="1" dirty="0"/>
              <a:t>Why did resistance to oppression become a hallmark of Sikhism from 1700?</a:t>
            </a:r>
          </a:p>
          <a:p>
            <a:r>
              <a:rPr lang="en-US" dirty="0"/>
              <a:t>One famous story concerns Guru ka Bagh, a garden and shrine that had been used by Sikhs for cutting wood for the community’s free kitchen. In 1922, British police began arresting and then beating and killing Sikhs who went to the garden to collect firewood. Every day a new wave of 100 Sikhs would come voluntarily to suffer fierce beatings and perhaps even be killed, without a murmur except for the Name of God on their lips, to resist injustice.</a:t>
            </a:r>
          </a:p>
        </p:txBody>
      </p:sp>
    </p:spTree>
    <p:extLst>
      <p:ext uri="{BB962C8B-B14F-4D97-AF65-F5344CB8AC3E}">
        <p14:creationId xmlns:p14="http://schemas.microsoft.com/office/powerpoint/2010/main" val="639174950"/>
      </p:ext>
    </p:extLst>
  </p:cSld>
  <p:clrMapOvr>
    <a:masterClrMapping/>
  </p:clrMapOvr>
  <mc:AlternateContent xmlns:mc="http://schemas.openxmlformats.org/markup-compatibility/2006" xmlns:p14="http://schemas.microsoft.com/office/powerpoint/2010/main">
    <mc:Choice Requires="p14">
      <p:transition spd="slow" p14:dur="2000" advTm="43130"/>
    </mc:Choice>
    <mc:Fallback xmlns="">
      <p:transition spd="slow" advTm="4313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a:t>Sikh rule and India’s </a:t>
            </a:r>
            <a:br>
              <a:rPr lang="en-US" dirty="0"/>
            </a:br>
            <a:r>
              <a:rPr lang="en-US" dirty="0"/>
              <a:t>independence movement</a:t>
            </a:r>
          </a:p>
        </p:txBody>
      </p:sp>
      <p:sp>
        <p:nvSpPr>
          <p:cNvPr id="3" name="Content Placeholder 2"/>
          <p:cNvSpPr>
            <a:spLocks noGrp="1"/>
          </p:cNvSpPr>
          <p:nvPr>
            <p:ph idx="1"/>
          </p:nvPr>
        </p:nvSpPr>
        <p:spPr/>
        <p:txBody>
          <a:bodyPr>
            <a:normAutofit fontScale="92500" lnSpcReduction="10000"/>
          </a:bodyPr>
          <a:lstStyle/>
          <a:p>
            <a:r>
              <a:rPr lang="en-US" dirty="0"/>
              <a:t>Three Sikhs determined to feed Sikh political prisoners</a:t>
            </a:r>
          </a:p>
          <a:p>
            <a:pPr lvl="1"/>
            <a:r>
              <a:rPr lang="en-US" dirty="0"/>
              <a:t>Laid on train tracks at </a:t>
            </a:r>
            <a:r>
              <a:rPr lang="en-US" dirty="0" err="1"/>
              <a:t>Hasanavdal</a:t>
            </a:r>
            <a:r>
              <a:rPr lang="en-US" dirty="0"/>
              <a:t> to stop train</a:t>
            </a:r>
          </a:p>
          <a:p>
            <a:pPr lvl="1"/>
            <a:r>
              <a:rPr lang="en-US" dirty="0"/>
              <a:t>Asked </a:t>
            </a:r>
            <a:r>
              <a:rPr lang="en-US" b="1" i="1" dirty="0" err="1"/>
              <a:t>sangat</a:t>
            </a:r>
            <a:r>
              <a:rPr lang="en-US" dirty="0"/>
              <a:t> (congregation) to feed and care for prisoners</a:t>
            </a:r>
          </a:p>
          <a:p>
            <a:r>
              <a:rPr lang="en-US" dirty="0"/>
              <a:t>1947: Punjab partitioned into India and Pakistan</a:t>
            </a:r>
          </a:p>
          <a:p>
            <a:r>
              <a:rPr lang="en-US" dirty="0"/>
              <a:t>By 1948, as the great migration drew to a close, more than fifteen million people had been uprooted, and between one and two million were dead</a:t>
            </a:r>
          </a:p>
        </p:txBody>
      </p:sp>
    </p:spTree>
    <p:extLst>
      <p:ext uri="{BB962C8B-B14F-4D97-AF65-F5344CB8AC3E}">
        <p14:creationId xmlns:p14="http://schemas.microsoft.com/office/powerpoint/2010/main" val="3341097160"/>
      </p:ext>
    </p:extLst>
  </p:cSld>
  <p:clrMapOvr>
    <a:masterClrMapping/>
  </p:clrMapOvr>
  <mc:AlternateContent xmlns:mc="http://schemas.openxmlformats.org/markup-compatibility/2006" xmlns:p14="http://schemas.microsoft.com/office/powerpoint/2010/main">
    <mc:Choice Requires="p14">
      <p:transition spd="slow" p14:dur="2000" advTm="74176"/>
    </mc:Choice>
    <mc:Fallback xmlns="">
      <p:transition spd="slow" advTm="74176"/>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8C166-0BCA-4F65-861C-5A2DF40EA296}"/>
              </a:ext>
            </a:extLst>
          </p:cNvPr>
          <p:cNvSpPr>
            <a:spLocks noGrp="1"/>
          </p:cNvSpPr>
          <p:nvPr>
            <p:ph type="title"/>
          </p:nvPr>
        </p:nvSpPr>
        <p:spPr/>
        <p:txBody>
          <a:bodyPr>
            <a:noAutofit/>
          </a:bodyPr>
          <a:lstStyle/>
          <a:p>
            <a:r>
              <a:rPr lang="en-US" sz="3200" dirty="0"/>
              <a:t>Muslims Board Train near New Delhi to flee India Sept. 1947</a:t>
            </a:r>
          </a:p>
        </p:txBody>
      </p:sp>
      <p:pic>
        <p:nvPicPr>
          <p:cNvPr id="5" name="Content Placeholder 4" descr="A picture containing person, standing, black, group&#10;&#10;Description automatically generated">
            <a:extLst>
              <a:ext uri="{FF2B5EF4-FFF2-40B4-BE49-F238E27FC236}">
                <a16:creationId xmlns:a16="http://schemas.microsoft.com/office/drawing/2014/main" id="{7EBEB239-4898-4C29-AB3F-EB262B005A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8756" y="1600200"/>
            <a:ext cx="7606488" cy="4525963"/>
          </a:xfrm>
        </p:spPr>
      </p:pic>
    </p:spTree>
    <p:extLst>
      <p:ext uri="{BB962C8B-B14F-4D97-AF65-F5344CB8AC3E}">
        <p14:creationId xmlns:p14="http://schemas.microsoft.com/office/powerpoint/2010/main" val="3220059238"/>
      </p:ext>
    </p:extLst>
  </p:cSld>
  <p:clrMapOvr>
    <a:masterClrMapping/>
  </p:clrMapOvr>
  <mc:AlternateContent xmlns:mc="http://schemas.openxmlformats.org/markup-compatibility/2006" xmlns:p14="http://schemas.microsoft.com/office/powerpoint/2010/main">
    <mc:Choice Requires="p14">
      <p:transition spd="slow" p14:dur="2000" advTm="14847"/>
    </mc:Choice>
    <mc:Fallback xmlns="">
      <p:transition spd="slow" advTm="1484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8290-F37F-4717-8543-E936B9238BC0}"/>
              </a:ext>
            </a:extLst>
          </p:cNvPr>
          <p:cNvSpPr>
            <a:spLocks noGrp="1"/>
          </p:cNvSpPr>
          <p:nvPr>
            <p:ph type="title"/>
          </p:nvPr>
        </p:nvSpPr>
        <p:spPr/>
        <p:txBody>
          <a:bodyPr>
            <a:noAutofit/>
          </a:bodyPr>
          <a:lstStyle/>
          <a:p>
            <a:r>
              <a:rPr lang="en-US" sz="3600" dirty="0"/>
              <a:t>11.1 Guru Nanak</a:t>
            </a:r>
          </a:p>
        </p:txBody>
      </p:sp>
      <p:sp>
        <p:nvSpPr>
          <p:cNvPr id="3" name="Content Placeholder 2">
            <a:extLst>
              <a:ext uri="{FF2B5EF4-FFF2-40B4-BE49-F238E27FC236}">
                <a16:creationId xmlns:a16="http://schemas.microsoft.com/office/drawing/2014/main" id="{497FA0B0-5D2B-4880-B50C-2ABF5DCD2076}"/>
              </a:ext>
            </a:extLst>
          </p:cNvPr>
          <p:cNvSpPr>
            <a:spLocks noGrp="1"/>
          </p:cNvSpPr>
          <p:nvPr>
            <p:ph idx="1"/>
          </p:nvPr>
        </p:nvSpPr>
        <p:spPr/>
        <p:txBody>
          <a:bodyPr>
            <a:normAutofit/>
          </a:bodyPr>
          <a:lstStyle/>
          <a:p>
            <a:r>
              <a:rPr lang="en-US" dirty="0"/>
              <a:t>Guru Nanak gave shape to Sikhism in an environment where the </a:t>
            </a:r>
            <a:r>
              <a:rPr lang="en-US" b="1" dirty="0" err="1"/>
              <a:t>sant</a:t>
            </a:r>
            <a:r>
              <a:rPr lang="en-US" dirty="0"/>
              <a:t> movement was challenging conventional religious beliefs and practices. </a:t>
            </a:r>
            <a:r>
              <a:rPr lang="en-US" b="1" dirty="0"/>
              <a:t>Sants</a:t>
            </a:r>
            <a:r>
              <a:rPr lang="en-US" dirty="0"/>
              <a:t>, or “holy people,” were northern Indian poets who rejected outward forms of ritual expression in favor of deep internal devotion and repetition of the name of God. They were also critical of caste distinctions.</a:t>
            </a:r>
          </a:p>
        </p:txBody>
      </p:sp>
    </p:spTree>
    <p:extLst>
      <p:ext uri="{BB962C8B-B14F-4D97-AF65-F5344CB8AC3E}">
        <p14:creationId xmlns:p14="http://schemas.microsoft.com/office/powerpoint/2010/main" val="1225497608"/>
      </p:ext>
    </p:extLst>
  </p:cSld>
  <p:clrMapOvr>
    <a:masterClrMapping/>
  </p:clrMapOvr>
  <mc:AlternateContent xmlns:mc="http://schemas.openxmlformats.org/markup-compatibility/2006" xmlns:p14="http://schemas.microsoft.com/office/powerpoint/2010/main">
    <mc:Choice Requires="p14">
      <p:transition spd="slow" p14:dur="2000" advTm="71061"/>
    </mc:Choice>
    <mc:Fallback xmlns="">
      <p:transition spd="slow" advTm="71061"/>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8C50-4659-4AE5-BCDF-77610E1B2394}"/>
              </a:ext>
            </a:extLst>
          </p:cNvPr>
          <p:cNvSpPr>
            <a:spLocks noGrp="1"/>
          </p:cNvSpPr>
          <p:nvPr>
            <p:ph type="title"/>
          </p:nvPr>
        </p:nvSpPr>
        <p:spPr/>
        <p:txBody>
          <a:bodyPr>
            <a:normAutofit fontScale="90000"/>
          </a:bodyPr>
          <a:lstStyle/>
          <a:p>
            <a:r>
              <a:rPr lang="en-US" dirty="0"/>
              <a:t>Map of after Partition</a:t>
            </a:r>
            <a:br>
              <a:rPr lang="en-US" dirty="0"/>
            </a:br>
            <a:r>
              <a:rPr lang="en-US" dirty="0"/>
              <a:t>Sikhs</a:t>
            </a:r>
          </a:p>
        </p:txBody>
      </p:sp>
      <p:pic>
        <p:nvPicPr>
          <p:cNvPr id="5" name="Content Placeholder 4" descr="Map&#10;&#10;Description automatically generated">
            <a:extLst>
              <a:ext uri="{FF2B5EF4-FFF2-40B4-BE49-F238E27FC236}">
                <a16:creationId xmlns:a16="http://schemas.microsoft.com/office/drawing/2014/main" id="{4D9390E5-FC23-40C2-AD2E-A9EADD0877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1302" y="1600200"/>
            <a:ext cx="4601395" cy="4525963"/>
          </a:xfrm>
        </p:spPr>
      </p:pic>
    </p:spTree>
    <p:extLst>
      <p:ext uri="{BB962C8B-B14F-4D97-AF65-F5344CB8AC3E}">
        <p14:creationId xmlns:p14="http://schemas.microsoft.com/office/powerpoint/2010/main" val="1003981115"/>
      </p:ext>
    </p:extLst>
  </p:cSld>
  <p:clrMapOvr>
    <a:masterClrMapping/>
  </p:clrMapOvr>
  <mc:AlternateContent xmlns:mc="http://schemas.openxmlformats.org/markup-compatibility/2006" xmlns:p14="http://schemas.microsoft.com/office/powerpoint/2010/main">
    <mc:Choice Requires="p14">
      <p:transition spd="slow" p14:dur="2000" advTm="5818"/>
    </mc:Choice>
    <mc:Fallback xmlns="">
      <p:transition spd="slow" advTm="5818"/>
    </mc:Fallback>
  </mc:AlternateContent>
</p:sld>
</file>

<file path=ppt/theme/theme1.xml><?xml version="1.0" encoding="utf-8"?>
<a:theme xmlns:a="http://schemas.openxmlformats.org/drawingml/2006/main" name="Beebe8e_PPT_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Beebe8e_PPT_master</Template>
  <TotalTime>9106</TotalTime>
  <Words>6667</Words>
  <Application>Microsoft Office PowerPoint</Application>
  <PresentationFormat>On-screen Show (4:3)</PresentationFormat>
  <Paragraphs>401</Paragraphs>
  <Slides>90</Slides>
  <Notes>34</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90</vt:i4>
      </vt:variant>
    </vt:vector>
  </HeadingPairs>
  <TitlesOfParts>
    <vt:vector size="96" baseType="lpstr">
      <vt:lpstr>Arial</vt:lpstr>
      <vt:lpstr>azo-sans-web</vt:lpstr>
      <vt:lpstr>Calibri</vt:lpstr>
      <vt:lpstr>Verdana</vt:lpstr>
      <vt:lpstr>Beebe8e_PPT_master</vt:lpstr>
      <vt:lpstr>Office Theme</vt:lpstr>
      <vt:lpstr>PowerPoint Presentation</vt:lpstr>
      <vt:lpstr>Sikhi</vt:lpstr>
      <vt:lpstr>Sikhi</vt:lpstr>
      <vt:lpstr>Learning Objectives</vt:lpstr>
      <vt:lpstr>PowerPoint Presentation</vt:lpstr>
      <vt:lpstr>Introduction</vt:lpstr>
      <vt:lpstr>Introduction</vt:lpstr>
      <vt:lpstr>11.1 Guru Nanak</vt:lpstr>
      <vt:lpstr>11.1 Guru Nanak</vt:lpstr>
      <vt:lpstr>11.1 Guru Nanak</vt:lpstr>
      <vt:lpstr>11.1 Guru Nanak</vt:lpstr>
      <vt:lpstr>11.1 Guru Nanak</vt:lpstr>
      <vt:lpstr>11.1 Guru Nanak</vt:lpstr>
      <vt:lpstr>11.1 Guru Nanak</vt:lpstr>
      <vt:lpstr>11.2 The succession of Gurus</vt:lpstr>
      <vt:lpstr>11.2 The succession of Gurus</vt:lpstr>
      <vt:lpstr>11.2 The succession of Gurus</vt:lpstr>
      <vt:lpstr>11.2 The succession of Gurus</vt:lpstr>
      <vt:lpstr>11.2 The succession of Gurus</vt:lpstr>
      <vt:lpstr>11.2 The succession of Gurus</vt:lpstr>
      <vt:lpstr>11.2 The succession of Gurus</vt:lpstr>
      <vt:lpstr>11.2 The succession of Gurus</vt:lpstr>
      <vt:lpstr>11.2 The succession of Gurus</vt:lpstr>
      <vt:lpstr>11.2 The succession of Gurus</vt:lpstr>
      <vt:lpstr>11.2 The succession of Gurus</vt:lpstr>
      <vt:lpstr>11.2 The succession of Gurus</vt:lpstr>
      <vt:lpstr>11.2 The succession of Gurus</vt:lpstr>
      <vt:lpstr>11.3 Sikh rule and India’s independence movement</vt:lpstr>
      <vt:lpstr>11.3 Sikh rule and India’s independence movement</vt:lpstr>
      <vt:lpstr>11.4 Central beliefs</vt:lpstr>
      <vt:lpstr>11.4 Central beliefs</vt:lpstr>
      <vt:lpstr>11.4 Central beliefs</vt:lpstr>
      <vt:lpstr>11.4 Central beliefs</vt:lpstr>
      <vt:lpstr>11.4 Central beliefs</vt:lpstr>
      <vt:lpstr>11.5 Sacred practices</vt:lpstr>
      <vt:lpstr>11.5 Sacred practices</vt:lpstr>
      <vt:lpstr>11.5 Sacred practices</vt:lpstr>
      <vt:lpstr>11.5 Sacred practices</vt:lpstr>
      <vt:lpstr>11.5 Sacred practices</vt:lpstr>
      <vt:lpstr>11.6 Sikhism today</vt:lpstr>
      <vt:lpstr>11.6 Sikhism today</vt:lpstr>
      <vt:lpstr>11.6 Sikhism today</vt:lpstr>
      <vt:lpstr>11.6 Sikhism today</vt:lpstr>
      <vt:lpstr>11.6 Sikhism today</vt:lpstr>
      <vt:lpstr>11.6 Sikhism today</vt:lpstr>
      <vt:lpstr>11.6 Sikhism today</vt:lpstr>
      <vt:lpstr>11.6 Sikhism today</vt:lpstr>
      <vt:lpstr>11.6 Sikhism today</vt:lpstr>
      <vt:lpstr>11.6 Sikhism today</vt:lpstr>
      <vt:lpstr>11.6 Sikhism today</vt:lpstr>
      <vt:lpstr>11.6 Sikhism today</vt:lpstr>
      <vt:lpstr>11.6 Sikhism today</vt:lpstr>
      <vt:lpstr>PowerPoint Presentation</vt:lpstr>
      <vt:lpstr>Sikhi</vt:lpstr>
      <vt:lpstr>Guru Nanak What are the 3 central teachings of Guru Nanak?</vt:lpstr>
      <vt:lpstr>Guru Nanak What are the 3 central teachings of Guru Nanak?</vt:lpstr>
      <vt:lpstr>Guru Nanak What are the 3 central teachings of Guru Nanak?</vt:lpstr>
      <vt:lpstr>Guru Nanak What are the 3 central teachings of Guru Nanak?</vt:lpstr>
      <vt:lpstr>Guru Nanak What are the 3 central teachings of Guru Nanak?</vt:lpstr>
      <vt:lpstr>Guru Nanak What are the 3 central teachings of Guru Nanak?</vt:lpstr>
      <vt:lpstr>Guru Nanak What are the 3 central teachings of Guru Nanak?</vt:lpstr>
      <vt:lpstr>Guru Nanak What are the 3 central teachings of Guru Nanak?</vt:lpstr>
      <vt:lpstr>Guru Nanak What are the 3 central teachings of Guru Nanak?</vt:lpstr>
      <vt:lpstr>11.2   Summarize the development of Sikhism during the time of the Gurus</vt:lpstr>
      <vt:lpstr>11.2   Summarize the development of Sikhism during the time of the Gurus</vt:lpstr>
      <vt:lpstr>The succession of the Gurus</vt:lpstr>
      <vt:lpstr>The succession of the Gurus</vt:lpstr>
      <vt:lpstr>The succession of the Gurus</vt:lpstr>
      <vt:lpstr>The succession of the Gurus</vt:lpstr>
      <vt:lpstr>The succession of the Gurus</vt:lpstr>
      <vt:lpstr>The succession of the Gurus</vt:lpstr>
      <vt:lpstr>The succession of the Gurus</vt:lpstr>
      <vt:lpstr>The succession of the Gurus</vt:lpstr>
      <vt:lpstr>The succession of the Gurus</vt:lpstr>
      <vt:lpstr>The succession of the Gurus</vt:lpstr>
      <vt:lpstr>Succession of the Gurus Five Ks: 5 distinctive symbols of dedication</vt:lpstr>
      <vt:lpstr>Succession of the Gurus Five Ks: 5 distinctive symbols of dedication</vt:lpstr>
      <vt:lpstr>Succession of the Gurus Five Ks: 5 distinctive symbols of dedication</vt:lpstr>
      <vt:lpstr>Succession of the Gurus</vt:lpstr>
      <vt:lpstr>Succession of the Gurus</vt:lpstr>
      <vt:lpstr>11.3   Outline what happened to Sikhism in India after the death of Guru Gobind Singh</vt:lpstr>
      <vt:lpstr>Sikh Rule</vt:lpstr>
      <vt:lpstr>Sikh Rule</vt:lpstr>
      <vt:lpstr>Sikh Rule</vt:lpstr>
      <vt:lpstr>11.3   Outline what happened to Sikhism in India after the death of Guru Gobind Singh</vt:lpstr>
      <vt:lpstr>Sikh rule and India’s  independence movement</vt:lpstr>
      <vt:lpstr>Sikh rule and India’s  independence movement</vt:lpstr>
      <vt:lpstr>Sikh rule and India’s  independence movement</vt:lpstr>
      <vt:lpstr>Muslims Board Train near New Delhi to flee India Sept. 1947</vt:lpstr>
      <vt:lpstr>Map of after Partition Sikhs</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dc:creator>
  <cp:lastModifiedBy>Warner Belanger III</cp:lastModifiedBy>
  <cp:revision>492</cp:revision>
  <dcterms:created xsi:type="dcterms:W3CDTF">2015-09-18T14:54:36Z</dcterms:created>
  <dcterms:modified xsi:type="dcterms:W3CDTF">2024-11-02T13:49:45Z</dcterms:modified>
</cp:coreProperties>
</file>